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4"/>
  </p:sldMasterIdLst>
  <p:notesMasterIdLst>
    <p:notesMasterId r:id="rId34"/>
  </p:notesMasterIdLst>
  <p:sldIdLst>
    <p:sldId id="256" r:id="rId5"/>
    <p:sldId id="257" r:id="rId6"/>
    <p:sldId id="258" r:id="rId7"/>
    <p:sldId id="259" r:id="rId8"/>
    <p:sldId id="260" r:id="rId9"/>
    <p:sldId id="261" r:id="rId10"/>
    <p:sldId id="262" r:id="rId11"/>
    <p:sldId id="264" r:id="rId12"/>
    <p:sldId id="266" r:id="rId13"/>
    <p:sldId id="267" r:id="rId14"/>
    <p:sldId id="268" r:id="rId15"/>
    <p:sldId id="269" r:id="rId16"/>
    <p:sldId id="270" r:id="rId17"/>
    <p:sldId id="271" r:id="rId18"/>
    <p:sldId id="272" r:id="rId19"/>
    <p:sldId id="273" r:id="rId20"/>
    <p:sldId id="286" r:id="rId21"/>
    <p:sldId id="274" r:id="rId22"/>
    <p:sldId id="276" r:id="rId23"/>
    <p:sldId id="277" r:id="rId24"/>
    <p:sldId id="278" r:id="rId25"/>
    <p:sldId id="279" r:id="rId26"/>
    <p:sldId id="280" r:id="rId27"/>
    <p:sldId id="281" r:id="rId28"/>
    <p:sldId id="282" r:id="rId29"/>
    <p:sldId id="283" r:id="rId30"/>
    <p:sldId id="284" r:id="rId31"/>
    <p:sldId id="287" r:id="rId32"/>
    <p:sldId id="285" r:id="rId33"/>
  </p:sldIdLst>
  <p:sldSz cx="9144000" cy="5143500" type="screen16x9"/>
  <p:notesSz cx="6858000" cy="9144000"/>
  <p:embeddedFontLst>
    <p:embeddedFont>
      <p:font typeface="Calibri" panose="020F0502020204030204" pitchFamily="34" charset="0"/>
      <p:regular r:id="rId35"/>
      <p:bold r:id="rId36"/>
      <p:italic r:id="rId37"/>
      <p:boldItalic r:id="rId38"/>
    </p:embeddedFont>
    <p:embeddedFont>
      <p:font typeface="Merriweather" panose="020B0604020202020204" charset="0"/>
      <p:regular r:id="rId39"/>
      <p:bold r:id="rId40"/>
      <p:italic r:id="rId41"/>
      <p:boldItalic r:id="rId4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98D41BB-E866-A8F9-96A3-9AD8B0CA1E90}" v="1" dt="2023-03-21T13:37:21.771"/>
    <p1510:client id="{C1F5D076-199F-1946-82DC-7B59DE1AE192}" v="21" dt="2023-03-21T07:31:15.96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1620"/>
        <p:guide pos="2880"/>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font" Target="fonts/font5.fntdata"/><Relationship Id="rId21" Type="http://schemas.openxmlformats.org/officeDocument/2006/relationships/slide" Target="slides/slide17.xml"/><Relationship Id="rId34" Type="http://schemas.openxmlformats.org/officeDocument/2006/relationships/notesMaster" Target="notesMasters/notesMaster1.xml"/><Relationship Id="rId42" Type="http://schemas.openxmlformats.org/officeDocument/2006/relationships/font" Target="fonts/font8.fntdata"/><Relationship Id="rId47" Type="http://schemas.microsoft.com/office/2016/11/relationships/changesInfo" Target="changesInfos/changesInfo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font" Target="fonts/font2.fnt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font" Target="fonts/font1.fntdata"/><Relationship Id="rId43" Type="http://schemas.openxmlformats.org/officeDocument/2006/relationships/presProps" Target="presProps.xml"/><Relationship Id="rId48" Type="http://schemas.microsoft.com/office/2015/10/relationships/revisionInfo" Target="revisionInfo.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font" Target="fonts/font4.fntdata"/><Relationship Id="rId46"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font" Target="fonts/font7.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aro Camphuijsen" userId="S::j.camphuijsen@esciencecenter.nl::eb35d3cd-cb57-453f-9bde-d9c9a6088a9a" providerId="AD" clId="Web-{598D41BB-E866-A8F9-96A3-9AD8B0CA1E90}"/>
    <pc:docChg chg="modSld">
      <pc:chgData name="Jaro Camphuijsen" userId="S::j.camphuijsen@esciencecenter.nl::eb35d3cd-cb57-453f-9bde-d9c9a6088a9a" providerId="AD" clId="Web-{598D41BB-E866-A8F9-96A3-9AD8B0CA1E90}" dt="2023-03-21T13:37:21.771" v="0"/>
      <pc:docMkLst>
        <pc:docMk/>
      </pc:docMkLst>
      <pc:sldChg chg="mod modShow">
        <pc:chgData name="Jaro Camphuijsen" userId="S::j.camphuijsen@esciencecenter.nl::eb35d3cd-cb57-453f-9bde-d9c9a6088a9a" providerId="AD" clId="Web-{598D41BB-E866-A8F9-96A3-9AD8B0CA1E90}" dt="2023-03-21T13:37:21.771" v="0"/>
        <pc:sldMkLst>
          <pc:docMk/>
          <pc:sldMk cId="0" sldId="279"/>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carpentries-incubator.github.io/python-intermediate-development/" TargetMode="External"/><Relationship Id="rId2" Type="http://schemas.openxmlformats.org/officeDocument/2006/relationships/slide" Target="../slides/slide21.xml"/><Relationship Id="rId1" Type="http://schemas.openxmlformats.org/officeDocument/2006/relationships/notesMaster" Target="../notesMasters/notesMaster1.xml"/><Relationship Id="rId4" Type="http://schemas.openxmlformats.org/officeDocument/2006/relationships/hyperlink" Target="https://softwaresaved.github.io/az-intermediate-software-skills-course/index.html" TargetMode="Externa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docs.google.com/document/d/1dZ3hE-VpJ4QiPMXeYheBMTf1BLDy6IBBfXH2LUG5KkU/edit"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 name="Google Shape;5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And the evidence of software in research is increasing…</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
              <a:t>From analyses also conducted by the Institute, we can also see an exponential increase in software-related terms used in publications, and an increase in those terms used in software-reliant grants in the UK.</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13a5089f6e6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13a5089f6e6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What are our goals for this course? </a:t>
            </a:r>
            <a:r>
              <a:rPr lang="en"/>
              <a:t>Research is an increasingly collaborative endeavor that heavily relies on software - such software must be robust and reliable.</a:t>
            </a:r>
            <a:endParaRPr/>
          </a:p>
          <a:p>
            <a:pPr marL="0" lvl="0" indent="0" algn="l" rtl="0">
              <a:spcBef>
                <a:spcPts val="0"/>
              </a:spcBef>
              <a:spcAft>
                <a:spcPts val="0"/>
              </a:spcAft>
              <a:buNone/>
            </a:pPr>
            <a:endParaRPr/>
          </a:p>
          <a:p>
            <a:pPr marL="0" lvl="0" indent="0" algn="l" rtl="0">
              <a:spcBef>
                <a:spcPts val="0"/>
              </a:spcBef>
              <a:spcAft>
                <a:spcPts val="0"/>
              </a:spcAft>
              <a:buNone/>
            </a:pPr>
            <a:r>
              <a:rPr lang="en"/>
              <a:t>The course teaches intermediate software engineering skills to help you design more robust software that goes beyond a few thrown-together proof-of-concept scripts, taking into consideration the lifecycle of software, writing software for stakeholders, team ethic and applying a process to understanding, designing, building, releasing, and maintaining software over its lifetime.</a:t>
            </a:r>
            <a:endParaRPr/>
          </a:p>
          <a:p>
            <a:pPr marL="0" lvl="0" indent="0" algn="l" rtl="0">
              <a:spcBef>
                <a:spcPts val="0"/>
              </a:spcBef>
              <a:spcAft>
                <a:spcPts val="0"/>
              </a:spcAft>
              <a:buNone/>
            </a:pPr>
            <a:endParaRPr/>
          </a:p>
          <a:p>
            <a:pPr marL="0" lvl="0" indent="0" algn="l" rtl="0">
              <a:spcBef>
                <a:spcPts val="0"/>
              </a:spcBef>
              <a:spcAft>
                <a:spcPts val="0"/>
              </a:spcAft>
              <a:buNone/>
            </a:pPr>
            <a:r>
              <a:rPr lang="en"/>
              <a:t>We will present you a set of core best practices that you can adopt within your software development team that will help you write robust, reusable and maintainable code - t</a:t>
            </a:r>
            <a:r>
              <a:rPr lang="en" sz="1050">
                <a:solidFill>
                  <a:srgbClr val="333333"/>
                </a:solidFill>
                <a:highlight>
                  <a:srgbClr val="FFFFFF"/>
                </a:highlight>
              </a:rPr>
              <a:t>his core set of skills we teach is not an all-encompassing set of skills, but a selective set of tried-and-tested collaborative development skills that forms a firm foundation for continuing on your learning journey.</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5" name="Google Shape;195;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Back in 2014 the Software Sustainability Institute </a:t>
            </a:r>
            <a:r>
              <a:rPr lang="en">
                <a:solidFill>
                  <a:schemeClr val="dk1"/>
                </a:solidFill>
              </a:rPr>
              <a:t>conducted a survey</a:t>
            </a:r>
            <a:br>
              <a:rPr lang="en"/>
            </a:br>
            <a:r>
              <a:rPr lang="en"/>
              <a:t>of researchers at 15 Russell Group universities in 2014,</a:t>
            </a:r>
            <a:br>
              <a:rPr lang="en"/>
            </a:br>
            <a:r>
              <a:rPr lang="en"/>
              <a:t>To find out about their software use and background.</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Clr>
                <a:schemeClr val="dk1"/>
              </a:buClr>
              <a:buSzPts val="1100"/>
              <a:buFont typeface="Arial"/>
              <a:buNone/>
            </a:pPr>
            <a:r>
              <a:rPr lang="en"/>
              <a:t>417 respondents</a:t>
            </a:r>
            <a:br>
              <a:rPr lang="en"/>
            </a:br>
            <a:r>
              <a:rPr lang="en"/>
              <a:t> - 92% of researchers said they use software in their research,</a:t>
            </a:r>
            <a:br>
              <a:rPr lang="en"/>
            </a:br>
            <a:r>
              <a:rPr lang="en"/>
              <a:t> - and 69% that it’s fundamental to their results,</a:t>
            </a:r>
            <a:br>
              <a:rPr lang="en"/>
            </a:br>
            <a:r>
              <a:rPr lang="en"/>
              <a:t> - and over half of their time is spent developing code (worryingly, 21% of those have no training in software development)</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
              <a:t>That's a significant proportion developing their own code!</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3" name="Google Shape;203;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100"/>
              <a:buNone/>
            </a:pPr>
            <a:r>
              <a:rPr lang="en" sz="1200">
                <a:solidFill>
                  <a:schemeClr val="dk1"/>
                </a:solidFill>
                <a:latin typeface="Calibri"/>
                <a:ea typeface="Calibri"/>
                <a:cs typeface="Calibri"/>
                <a:sym typeface="Calibri"/>
              </a:rPr>
              <a:t>Traditionally in academia, perhaps not in industry,  software is often seen as a necessary but a throwaway artefact in research.</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SzPts val="1100"/>
              <a:buNone/>
            </a:pP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SzPts val="1100"/>
              <a:buNone/>
            </a:pPr>
            <a:r>
              <a:rPr lang="en" sz="1200">
                <a:solidFill>
                  <a:schemeClr val="dk1"/>
                </a:solidFill>
                <a:latin typeface="Calibri"/>
                <a:ea typeface="Calibri"/>
                <a:cs typeface="Calibri"/>
                <a:sym typeface="Calibri"/>
              </a:rPr>
              <a:t>But this is changing and we are advocating for making software a prime output and first class citizen in research.</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SzPts val="1100"/>
              <a:buNone/>
            </a:pPr>
            <a:r>
              <a:rPr lang="en" sz="1200">
                <a:solidFill>
                  <a:schemeClr val="dk1"/>
                </a:solidFill>
                <a:latin typeface="Calibri"/>
                <a:ea typeface="Calibri"/>
                <a:cs typeface="Calibri"/>
                <a:sym typeface="Calibri"/>
              </a:rPr>
              <a:t> </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Software inherently contains value</a:t>
            </a:r>
            <a:endParaRPr sz="1200">
              <a:solidFill>
                <a:schemeClr val="dk1"/>
              </a:solidFill>
              <a:latin typeface="Calibri"/>
              <a:ea typeface="Calibri"/>
              <a:cs typeface="Calibri"/>
              <a:sym typeface="Calibri"/>
            </a:endParaRPr>
          </a:p>
          <a:p>
            <a:pPr marL="457200" lvl="0" indent="-304800" algn="l" rtl="0">
              <a:lnSpc>
                <a:spcPct val="115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It produces results, and contains lessons learnt, and represents effort</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r>
              <a:rPr lang="en" sz="1200">
                <a:solidFill>
                  <a:schemeClr val="dk1"/>
                </a:solidFill>
                <a:latin typeface="Calibri"/>
                <a:ea typeface="Calibri"/>
                <a:cs typeface="Calibri"/>
                <a:sym typeface="Calibri"/>
              </a:rPr>
              <a:t>So you need to </a:t>
            </a:r>
            <a:r>
              <a:rPr lang="en" sz="1200" b="1">
                <a:solidFill>
                  <a:schemeClr val="dk1"/>
                </a:solidFill>
                <a:latin typeface="Calibri"/>
                <a:ea typeface="Calibri"/>
                <a:cs typeface="Calibri"/>
                <a:sym typeface="Calibri"/>
              </a:rPr>
              <a:t>protect your investment!</a:t>
            </a:r>
            <a:endParaRPr sz="1200" b="1">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Once written, it's difficult to gauge to what extent it might be used in the future</a:t>
            </a:r>
            <a:endParaRPr sz="1200">
              <a:solidFill>
                <a:schemeClr val="dk1"/>
              </a:solidFill>
              <a:latin typeface="Calibri"/>
              <a:ea typeface="Calibri"/>
              <a:cs typeface="Calibri"/>
              <a:sym typeface="Calibri"/>
            </a:endParaRPr>
          </a:p>
          <a:p>
            <a:pPr marL="457200" lvl="0" indent="-304800" algn="l" rtl="0">
              <a:lnSpc>
                <a:spcPct val="115000"/>
              </a:lnSpc>
              <a:spcBef>
                <a:spcPts val="0"/>
              </a:spcBef>
              <a:spcAft>
                <a:spcPts val="0"/>
              </a:spcAft>
              <a:buClr>
                <a:schemeClr val="dk1"/>
              </a:buClr>
              <a:buSzPts val="1200"/>
              <a:buFont typeface="Calibri"/>
              <a:buChar char="-"/>
            </a:pPr>
            <a:r>
              <a:rPr lang="en" sz="1200">
                <a:solidFill>
                  <a:schemeClr val="dk1"/>
                </a:solidFill>
                <a:highlight>
                  <a:srgbClr val="FFFF00"/>
                </a:highlight>
                <a:latin typeface="Calibri"/>
                <a:ea typeface="Calibri"/>
                <a:cs typeface="Calibri"/>
                <a:sym typeface="Calibri"/>
              </a:rPr>
              <a:t>By who? Which parts? Which projects?</a:t>
            </a:r>
            <a:endParaRPr sz="1200">
              <a:solidFill>
                <a:schemeClr val="dk1"/>
              </a:solidFill>
              <a:highlight>
                <a:srgbClr val="FFFF00"/>
              </a:highlight>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You may find it would be great to use it for a follow-on or unrelated project:</a:t>
            </a:r>
            <a:endParaRPr sz="1200">
              <a:solidFill>
                <a:schemeClr val="dk1"/>
              </a:solidFill>
              <a:latin typeface="Calibri"/>
              <a:ea typeface="Calibri"/>
              <a:cs typeface="Calibri"/>
              <a:sym typeface="Calibri"/>
            </a:endParaRPr>
          </a:p>
          <a:p>
            <a:pPr marL="457200" lvl="0" indent="-304800" algn="l" rtl="0">
              <a:lnSpc>
                <a:spcPct val="115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Hang on a minute, we already solved that technical problem, let’s use this… you may find out you created a solution to a problem causing others big headaches</a:t>
            </a:r>
            <a:endParaRPr sz="1200">
              <a:solidFill>
                <a:schemeClr val="dk1"/>
              </a:solidFill>
              <a:latin typeface="Calibri"/>
              <a:ea typeface="Calibri"/>
              <a:cs typeface="Calibri"/>
              <a:sym typeface="Calibri"/>
            </a:endParaRPr>
          </a:p>
          <a:p>
            <a:pPr marL="457200" lvl="0" indent="-304800" algn="l" rtl="0">
              <a:lnSpc>
                <a:spcPct val="115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And that might be the whole of it, or just a part of it: in time, a part may turn out to be more valuable than the whole</a:t>
            </a:r>
            <a:endParaRPr sz="1200">
              <a:solidFill>
                <a:schemeClr val="dk1"/>
              </a:solidFill>
              <a:latin typeface="Calibri"/>
              <a:ea typeface="Calibri"/>
              <a:cs typeface="Calibri"/>
              <a:sym typeface="Calibri"/>
            </a:endParaRPr>
          </a:p>
          <a:p>
            <a:pPr marL="457200" lvl="0" indent="-304800" algn="l" rtl="0">
              <a:lnSpc>
                <a:spcPct val="115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You should not be reinventing the wheel - it is a waste of resources. Has someone else already solved this?</a:t>
            </a:r>
            <a:endParaRPr sz="1200">
              <a:solidFill>
                <a:schemeClr val="dk1"/>
              </a:solidFill>
              <a:latin typeface="Calibri"/>
              <a:ea typeface="Calibri"/>
              <a:cs typeface="Calibri"/>
              <a:sym typeface="Calibri"/>
            </a:endParaRPr>
          </a:p>
          <a:p>
            <a:pPr marL="0" lvl="0" indent="0" algn="l" rtl="0">
              <a:lnSpc>
                <a:spcPct val="100000"/>
              </a:lnSpc>
              <a:spcBef>
                <a:spcPts val="0"/>
              </a:spcBef>
              <a:spcAft>
                <a:spcPts val="0"/>
              </a:spcAft>
              <a:buSzPts val="1100"/>
              <a:buNone/>
            </a:pP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SzPts val="1100"/>
              <a:buNone/>
            </a:pPr>
            <a:r>
              <a:rPr lang="en" sz="1200">
                <a:solidFill>
                  <a:schemeClr val="dk1"/>
                </a:solidFill>
                <a:latin typeface="Calibri"/>
                <a:ea typeface="Calibri"/>
                <a:cs typeface="Calibri"/>
                <a:sym typeface="Calibri"/>
              </a:rPr>
              <a:t>And also there are those who might want to reproduce results using your software and from publications.</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SzPts val="1100"/>
              <a:buNone/>
            </a:pPr>
            <a:r>
              <a:rPr lang="en" sz="1200">
                <a:solidFill>
                  <a:schemeClr val="dk1"/>
                </a:solidFill>
                <a:latin typeface="Calibri"/>
                <a:ea typeface="Calibri"/>
                <a:cs typeface="Calibri"/>
                <a:sym typeface="Calibri"/>
              </a:rPr>
              <a:t>Does the software enable them to do that?</a:t>
            </a:r>
            <a:endParaRPr sz="1200">
              <a:solidFill>
                <a:schemeClr val="dk1"/>
              </a:solidFill>
              <a:latin typeface="Calibri"/>
              <a:ea typeface="Calibri"/>
              <a:cs typeface="Calibri"/>
              <a:sym typeface="Calibri"/>
            </a:endParaRPr>
          </a:p>
          <a:p>
            <a:pPr marL="0" lvl="0" indent="0" algn="l" rtl="0">
              <a:lnSpc>
                <a:spcPct val="100000"/>
              </a:lnSpc>
              <a:spcBef>
                <a:spcPts val="0"/>
              </a:spcBef>
              <a:spcAft>
                <a:spcPts val="0"/>
              </a:spcAft>
              <a:buSzPts val="1100"/>
              <a:buNone/>
            </a:pPr>
            <a:endParaRPr sz="1200">
              <a:solidFill>
                <a:schemeClr val="dk1"/>
              </a:solidFill>
              <a:latin typeface="Calibri"/>
              <a:ea typeface="Calibri"/>
              <a:cs typeface="Calibri"/>
              <a:sym typeface="Calibri"/>
            </a:endParaRPr>
          </a:p>
          <a:p>
            <a:pPr marL="0" lvl="0" indent="0" algn="l" rtl="0">
              <a:lnSpc>
                <a:spcPct val="100000"/>
              </a:lnSpc>
              <a:spcBef>
                <a:spcPts val="0"/>
              </a:spcBef>
              <a:spcAft>
                <a:spcPts val="0"/>
              </a:spcAft>
              <a:buSzPts val="1100"/>
              <a:buNone/>
            </a:pPr>
            <a:r>
              <a:rPr lang="en" sz="1200">
                <a:solidFill>
                  <a:schemeClr val="dk1"/>
                </a:solidFill>
                <a:latin typeface="Calibri"/>
                <a:ea typeface="Calibri"/>
                <a:cs typeface="Calibri"/>
                <a:sym typeface="Calibri"/>
              </a:rPr>
              <a:t>Two key questions to ask are:</a:t>
            </a:r>
            <a:endParaRPr sz="1200">
              <a:solidFill>
                <a:schemeClr val="dk1"/>
              </a:solidFill>
              <a:latin typeface="Calibri"/>
              <a:ea typeface="Calibri"/>
              <a:cs typeface="Calibri"/>
              <a:sym typeface="Calibri"/>
            </a:endParaRPr>
          </a:p>
          <a:p>
            <a:pPr marL="457200" lvl="0" indent="-304800" algn="l" rtl="0">
              <a:lnSpc>
                <a:spcPct val="100000"/>
              </a:lnSpc>
              <a:spcBef>
                <a:spcPts val="0"/>
              </a:spcBef>
              <a:spcAft>
                <a:spcPts val="0"/>
              </a:spcAft>
              <a:buClr>
                <a:schemeClr val="dk1"/>
              </a:buClr>
              <a:buSzPts val="1200"/>
              <a:buFont typeface="Calibri"/>
              <a:buChar char="-"/>
            </a:pPr>
            <a:r>
              <a:rPr lang="en" sz="1200" b="1">
                <a:solidFill>
                  <a:schemeClr val="dk1"/>
                </a:solidFill>
                <a:latin typeface="Calibri"/>
                <a:ea typeface="Calibri"/>
                <a:cs typeface="Calibri"/>
                <a:sym typeface="Calibri"/>
              </a:rPr>
              <a:t>Can</a:t>
            </a:r>
            <a:r>
              <a:rPr lang="en" sz="1200">
                <a:solidFill>
                  <a:schemeClr val="dk1"/>
                </a:solidFill>
                <a:latin typeface="Calibri"/>
                <a:ea typeface="Calibri"/>
                <a:cs typeface="Calibri"/>
                <a:sym typeface="Calibri"/>
              </a:rPr>
              <a:t> this software I'm writing be reusable by others? Including yourself!</a:t>
            </a:r>
            <a:endParaRPr sz="1200">
              <a:solidFill>
                <a:schemeClr val="dk1"/>
              </a:solidFill>
              <a:latin typeface="Calibri"/>
              <a:ea typeface="Calibri"/>
              <a:cs typeface="Calibri"/>
              <a:sym typeface="Calibri"/>
            </a:endParaRPr>
          </a:p>
          <a:p>
            <a:pPr marL="457200" lvl="0" indent="-304800" algn="l" rtl="0">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A related second question is </a:t>
            </a:r>
            <a:r>
              <a:rPr lang="en" sz="1200" b="1">
                <a:solidFill>
                  <a:schemeClr val="dk1"/>
                </a:solidFill>
                <a:latin typeface="Calibri"/>
                <a:ea typeface="Calibri"/>
                <a:cs typeface="Calibri"/>
                <a:sym typeface="Calibri"/>
              </a:rPr>
              <a:t>should</a:t>
            </a:r>
            <a:r>
              <a:rPr lang="en" sz="1200">
                <a:solidFill>
                  <a:schemeClr val="dk1"/>
                </a:solidFill>
                <a:latin typeface="Calibri"/>
                <a:ea typeface="Calibri"/>
                <a:cs typeface="Calibri"/>
                <a:sym typeface="Calibri"/>
              </a:rPr>
              <a:t> this software I'm writing be reusable by others?</a:t>
            </a:r>
            <a:endParaRPr sz="1200">
              <a:solidFill>
                <a:schemeClr val="dk1"/>
              </a:solidFill>
              <a:latin typeface="Calibri"/>
              <a:ea typeface="Calibri"/>
              <a:cs typeface="Calibri"/>
              <a:sym typeface="Calibri"/>
            </a:endParaRPr>
          </a:p>
          <a:p>
            <a:pPr marL="914400" lvl="1" indent="-304800" algn="l" rtl="0">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If it's a one-line simple script, maybe, maybe not</a:t>
            </a:r>
            <a:endParaRPr sz="1200">
              <a:solidFill>
                <a:schemeClr val="dk1"/>
              </a:solidFill>
              <a:latin typeface="Calibri"/>
              <a:ea typeface="Calibri"/>
              <a:cs typeface="Calibri"/>
              <a:sym typeface="Calibri"/>
            </a:endParaRPr>
          </a:p>
          <a:p>
            <a:pPr marL="914400" lvl="1" indent="-304800" algn="l" rtl="0">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At the other end of the spectrum, if it's integral to producing the results, then I'd say yes!</a:t>
            </a:r>
            <a:endParaRPr sz="1200">
              <a:solidFill>
                <a:schemeClr val="dk1"/>
              </a:solidFill>
              <a:latin typeface="Calibri"/>
              <a:ea typeface="Calibri"/>
              <a:cs typeface="Calibri"/>
              <a:sym typeface="Calibri"/>
            </a:endParaRPr>
          </a:p>
          <a:p>
            <a:pPr marL="0" lvl="0" indent="0" algn="l" rtl="0">
              <a:lnSpc>
                <a:spcPct val="100000"/>
              </a:lnSpc>
              <a:spcBef>
                <a:spcPts val="0"/>
              </a:spcBef>
              <a:spcAft>
                <a:spcPts val="0"/>
              </a:spcAft>
              <a:buSzPts val="1100"/>
              <a:buNone/>
            </a:pPr>
            <a:endParaRPr sz="1200">
              <a:solidFill>
                <a:schemeClr val="dk1"/>
              </a:solidFill>
              <a:latin typeface="Calibri"/>
              <a:ea typeface="Calibri"/>
              <a:cs typeface="Calibri"/>
              <a:sym typeface="Calibri"/>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1" name="Google Shape;211;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Which brings us to another question … </a:t>
            </a:r>
            <a:r>
              <a:rPr lang="en">
                <a:solidFill>
                  <a:schemeClr val="dk1"/>
                </a:solidFill>
              </a:rPr>
              <a:t>at which point should you have considered how to engineer your software? At which point you cross a line between a proof of concept script that will never see the light of the day and something that may be of use to others.</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Answer: ideally, before the project starts</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But failing that, there's always something you can do now to improve the situation.</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If you have not planned and engineered your software - it is not too late to start now.</a:t>
            </a:r>
            <a:endParaRPr sz="120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Why do you need to engineer software properly and from the get go? </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You often find that a group has been building on the same project for years, adding more complexity - then more follow up projects crop up that build on top of it</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The research questions change - you want to be able to adapt quickly</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The design of a key algorithm needs changing, leading to a need to change the implementation</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A mistake is found during data analysis and a bug needs to be fixed pronto</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Other collaborators come on board an existing project - you need to include them in the software development</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Someone wants to reproduce your results by running your software themselves - are they able to do that?</a:t>
            </a:r>
            <a:endParaRPr>
              <a:solidFill>
                <a:schemeClr val="dk1"/>
              </a:solidFill>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8" name="Google Shape;218;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Programmer and Software Engineer often used interchangeably.</a:t>
            </a:r>
            <a:endParaRPr/>
          </a:p>
          <a:p>
            <a:pPr marL="0" lvl="0" indent="0" algn="l" rtl="0">
              <a:lnSpc>
                <a:spcPct val="100000"/>
              </a:lnSpc>
              <a:spcBef>
                <a:spcPts val="0"/>
              </a:spcBef>
              <a:spcAft>
                <a:spcPts val="0"/>
              </a:spcAft>
              <a:buSzPts val="1100"/>
              <a:buNone/>
            </a:pPr>
            <a:r>
              <a:rPr lang="en"/>
              <a:t>They are not. As a novice to coding - you may start to program or code. On a more intermediate level - you start to engineer your code. </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6" name="Google Shape;226;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sz="1200">
                <a:solidFill>
                  <a:schemeClr val="dk1"/>
                </a:solidFill>
                <a:latin typeface="Calibri"/>
                <a:ea typeface="Calibri"/>
                <a:cs typeface="Calibri"/>
                <a:sym typeface="Calibri"/>
              </a:rPr>
              <a:t>So this is who we're targeting the course at… Hopefully you should be able to see yourselves in this</a:t>
            </a:r>
            <a:endParaRPr sz="1200">
              <a:solidFill>
                <a:schemeClr val="dk1"/>
              </a:solidFill>
              <a:latin typeface="Calibri"/>
              <a:ea typeface="Calibri"/>
              <a:cs typeface="Calibri"/>
              <a:sym typeface="Calibri"/>
            </a:endParaRPr>
          </a:p>
          <a:p>
            <a:pPr marL="457200" lvl="0" indent="0" algn="l" rtl="0">
              <a:lnSpc>
                <a:spcPct val="100000"/>
              </a:lnSpc>
              <a:spcBef>
                <a:spcPts val="0"/>
              </a:spcBef>
              <a:spcAft>
                <a:spcPts val="0"/>
              </a:spcAft>
              <a:buNone/>
            </a:pPr>
            <a:endParaRPr sz="1200">
              <a:solidFill>
                <a:schemeClr val="dk1"/>
              </a:solidFill>
              <a:latin typeface="Calibri"/>
              <a:ea typeface="Calibri"/>
              <a:cs typeface="Calibri"/>
              <a:sym typeface="Calibri"/>
            </a:endParaRPr>
          </a:p>
          <a:p>
            <a:pPr marL="0" lvl="0" indent="0" algn="l" rtl="0">
              <a:lnSpc>
                <a:spcPct val="100000"/>
              </a:lnSpc>
              <a:spcBef>
                <a:spcPts val="0"/>
              </a:spcBef>
              <a:spcAft>
                <a:spcPts val="0"/>
              </a:spcAft>
              <a:buSzPts val="1100"/>
              <a:buNone/>
            </a:pPr>
            <a:endParaRPr>
              <a:solidFill>
                <a:schemeClr val="dk1"/>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3" name="Google Shape;243;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sz="1100">
                <a:solidFill>
                  <a:schemeClr val="dk1"/>
                </a:solidFill>
              </a:rPr>
              <a:t>So what is the story and what will you be doing in the first section? You have just joined a team that works on an existing software project. The projects is written in Python and studies and analyses inflammation in a group of patients that have been given a new treatment for arthritis in a medical trial. The software project is not finished and contains some bugs and tests that are failing. Over the course - you will work either individually or with your colleagues to develop more code and fix these errors.</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3" name="Google Shape;243;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022182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9" name="Google Shape;249;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1" name="Google Shape;261;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
              <a:t>A quick point about the exercises…</a:t>
            </a:r>
            <a:endParaRPr/>
          </a:p>
          <a:p>
            <a:pPr marL="457200" lvl="0" indent="-298450" algn="l" rtl="0">
              <a:lnSpc>
                <a:spcPct val="100000"/>
              </a:lnSpc>
              <a:spcBef>
                <a:spcPts val="0"/>
              </a:spcBef>
              <a:spcAft>
                <a:spcPts val="0"/>
              </a:spcAft>
              <a:buSzPts val="1100"/>
              <a:buChar char="-"/>
            </a:pPr>
            <a:r>
              <a:rPr lang="en"/>
              <a:t>Please try to do them on your own, at least first</a:t>
            </a:r>
            <a:endParaRPr/>
          </a:p>
          <a:p>
            <a:pPr marL="457200" lvl="0" indent="-298450" algn="l" rtl="0">
              <a:lnSpc>
                <a:spcPct val="100000"/>
              </a:lnSpc>
              <a:spcBef>
                <a:spcPts val="0"/>
              </a:spcBef>
              <a:spcAft>
                <a:spcPts val="0"/>
              </a:spcAft>
              <a:buSzPts val="1100"/>
              <a:buChar char="-"/>
            </a:pPr>
            <a:r>
              <a:rPr lang="en"/>
              <a:t>Solutions are provided, but building an understanding is important, particularly in later stages</a:t>
            </a:r>
            <a:endParaRPr/>
          </a:p>
          <a:p>
            <a:pPr marL="457200" lvl="0" indent="-298450" algn="l" rtl="0">
              <a:lnSpc>
                <a:spcPct val="100000"/>
              </a:lnSpc>
              <a:spcBef>
                <a:spcPts val="0"/>
              </a:spcBef>
              <a:spcAft>
                <a:spcPts val="0"/>
              </a:spcAft>
              <a:buSzPts val="1100"/>
              <a:buChar char="-"/>
            </a:pPr>
            <a:r>
              <a:rPr lang="en"/>
              <a:t>Plus later stage exercises give you more scope to be creative with your solutions</a:t>
            </a:r>
            <a:endParaRPr/>
          </a:p>
          <a:p>
            <a:pPr marL="457200" lvl="0" indent="-298450" algn="l" rtl="0">
              <a:lnSpc>
                <a:spcPct val="100000"/>
              </a:lnSpc>
              <a:spcBef>
                <a:spcPts val="0"/>
              </a:spcBef>
              <a:spcAft>
                <a:spcPts val="0"/>
              </a:spcAft>
              <a:buSzPts val="1100"/>
              <a:buChar char="-"/>
            </a:pPr>
            <a:r>
              <a:rPr lang="en"/>
              <a:t>So be inventive! The later sections of the course get you to work in teams</a:t>
            </a:r>
            <a:endParaRPr/>
          </a:p>
          <a:p>
            <a:pPr marL="457200" lvl="0" indent="-298450" algn="l" rtl="0">
              <a:lnSpc>
                <a:spcPct val="100000"/>
              </a:lnSpc>
              <a:spcBef>
                <a:spcPts val="0"/>
              </a:spcBef>
              <a:spcAft>
                <a:spcPts val="0"/>
              </a:spcAft>
              <a:buSzPts val="1100"/>
              <a:buChar char="-"/>
            </a:pPr>
            <a:r>
              <a:rPr lang="en"/>
              <a:t>And will be partially about looking at other teams' code, so the more different the better! We do have a contrived software project to work on - so there may not be that many differences. </a:t>
            </a:r>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0" name="Google Shape;60;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Your mileage may vary, but...</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
              <a:t>This is typically how a typical research software lifecycle is viewed</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Clr>
                <a:schemeClr val="dk1"/>
              </a:buClr>
              <a:buSzPts val="1100"/>
              <a:buFont typeface="Arial"/>
              <a:buNone/>
            </a:pPr>
            <a:r>
              <a:rPr lang="en">
                <a:solidFill>
                  <a:schemeClr val="dk1"/>
                </a:solidFill>
              </a:rPr>
              <a:t>Nice and tidy</a:t>
            </a: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
                <a:solidFill>
                  <a:schemeClr val="dk1"/>
                </a:solidFill>
              </a:rPr>
              <a:t>Obvious when you should transition to the next stage</a:t>
            </a: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
                <a:solidFill>
                  <a:schemeClr val="dk1"/>
                </a:solidFill>
              </a:rPr>
              <a:t>It's great.</a:t>
            </a: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
                <a:solidFill>
                  <a:schemeClr val="dk1"/>
                </a:solidFill>
              </a:rPr>
              <a:t>And that's how it happens every time, right?</a:t>
            </a:r>
            <a:endParaRPr>
              <a:solidFill>
                <a:schemeClr val="dk1"/>
              </a:solidFil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7" name="Google Shape;267;p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About the material or workshop operations?</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
              <a:t>Link to training material will be pasted in the chat</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
              <a:t>I’ll  introduce the first day material briefly now…</a:t>
            </a:r>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3" name="Google Shape;273;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0"/>
              </a:spcAft>
              <a:buNone/>
            </a:pPr>
            <a:endParaRPr sz="1050">
              <a:solidFill>
                <a:schemeClr val="dk1"/>
              </a:solidFill>
            </a:endParaRPr>
          </a:p>
          <a:p>
            <a:pPr marL="457200" lvl="0" indent="-295275" algn="l" rtl="0">
              <a:lnSpc>
                <a:spcPct val="115000"/>
              </a:lnSpc>
              <a:spcBef>
                <a:spcPts val="1200"/>
              </a:spcBef>
              <a:spcAft>
                <a:spcPts val="0"/>
              </a:spcAft>
              <a:buClr>
                <a:schemeClr val="dk1"/>
              </a:buClr>
              <a:buSzPts val="1050"/>
              <a:buChar char="●"/>
            </a:pPr>
            <a:r>
              <a:rPr lang="en" sz="1050">
                <a:solidFill>
                  <a:schemeClr val="dk1"/>
                </a:solidFill>
              </a:rPr>
              <a:t>In this section, you will </a:t>
            </a:r>
            <a:r>
              <a:rPr lang="en" sz="1050" err="1">
                <a:solidFill>
                  <a:schemeClr val="dk1"/>
                </a:solidFill>
              </a:rPr>
              <a:t>familiarise</a:t>
            </a:r>
            <a:r>
              <a:rPr lang="en" sz="1050">
                <a:solidFill>
                  <a:schemeClr val="dk1"/>
                </a:solidFill>
              </a:rPr>
              <a:t> yourself with the software project and learn the tools other members of the team are using. There is a number of tools that are used in conjunction for software development on this project and you need to set them all up on your machine and get used to using them all interchangeably as you would in a real-life team development setting.</a:t>
            </a:r>
            <a:endParaRPr sz="1050">
              <a:solidFill>
                <a:schemeClr val="dk1"/>
              </a:solidFill>
            </a:endParaRPr>
          </a:p>
          <a:p>
            <a:pPr marL="457200" lvl="0" indent="-295275" algn="l" rtl="0">
              <a:lnSpc>
                <a:spcPct val="115000"/>
              </a:lnSpc>
              <a:spcBef>
                <a:spcPts val="0"/>
              </a:spcBef>
              <a:spcAft>
                <a:spcPts val="0"/>
              </a:spcAft>
              <a:buClr>
                <a:schemeClr val="dk1"/>
              </a:buClr>
              <a:buSzPts val="1050"/>
              <a:buChar char="●"/>
            </a:pPr>
            <a:r>
              <a:rPr lang="en" sz="1050">
                <a:solidFill>
                  <a:schemeClr val="dk1"/>
                </a:solidFill>
              </a:rPr>
              <a:t>For the purpose of this course, we selected a number of free and open source tools </a:t>
            </a:r>
            <a:r>
              <a:rPr lang="en" sz="1050" b="1">
                <a:solidFill>
                  <a:schemeClr val="dk1"/>
                </a:solidFill>
              </a:rPr>
              <a:t>that we</a:t>
            </a:r>
            <a:r>
              <a:rPr lang="en" sz="1050">
                <a:solidFill>
                  <a:schemeClr val="dk1"/>
                </a:solidFill>
              </a:rPr>
              <a:t> </a:t>
            </a:r>
            <a:r>
              <a:rPr lang="en" sz="1050" b="1">
                <a:solidFill>
                  <a:srgbClr val="262626"/>
                </a:solidFill>
                <a:highlight>
                  <a:srgbClr val="FFFFFF"/>
                </a:highlight>
              </a:rPr>
              <a:t>believe make a difference</a:t>
            </a:r>
            <a:r>
              <a:rPr lang="en" sz="1050">
                <a:solidFill>
                  <a:schemeClr val="dk1"/>
                </a:solidFill>
              </a:rPr>
              <a:t>:</a:t>
            </a:r>
            <a:endParaRPr sz="1050">
              <a:solidFill>
                <a:schemeClr val="dk1"/>
              </a:solidFill>
            </a:endParaRPr>
          </a:p>
          <a:p>
            <a:pPr marL="914400" lvl="1" indent="-295275" algn="l" rtl="0">
              <a:lnSpc>
                <a:spcPct val="115000"/>
              </a:lnSpc>
              <a:spcBef>
                <a:spcPts val="0"/>
              </a:spcBef>
              <a:spcAft>
                <a:spcPts val="0"/>
              </a:spcAft>
              <a:buClr>
                <a:schemeClr val="dk1"/>
              </a:buClr>
              <a:buSzPts val="1050"/>
              <a:buChar char="○"/>
            </a:pPr>
            <a:r>
              <a:rPr lang="en" sz="1050" b="1">
                <a:solidFill>
                  <a:schemeClr val="dk1"/>
                </a:solidFill>
              </a:rPr>
              <a:t>Command line</a:t>
            </a:r>
            <a:r>
              <a:rPr lang="en" sz="1050">
                <a:solidFill>
                  <a:schemeClr val="dk1"/>
                </a:solidFill>
              </a:rPr>
              <a:t> </a:t>
            </a:r>
            <a:r>
              <a:rPr lang="en" sz="1050" b="1">
                <a:solidFill>
                  <a:schemeClr val="dk1"/>
                </a:solidFill>
              </a:rPr>
              <a:t>tools</a:t>
            </a:r>
            <a:r>
              <a:rPr lang="en" sz="1050">
                <a:solidFill>
                  <a:schemeClr val="dk1"/>
                </a:solidFill>
              </a:rPr>
              <a:t> to run the code, install dependencies and set up a virtual development environment </a:t>
            </a:r>
            <a:endParaRPr sz="1050">
              <a:solidFill>
                <a:schemeClr val="dk1"/>
              </a:solidFill>
            </a:endParaRPr>
          </a:p>
          <a:p>
            <a:pPr marL="914400" lvl="1" indent="-295275" algn="l" rtl="0">
              <a:lnSpc>
                <a:spcPct val="115000"/>
              </a:lnSpc>
              <a:spcBef>
                <a:spcPts val="0"/>
              </a:spcBef>
              <a:spcAft>
                <a:spcPts val="0"/>
              </a:spcAft>
              <a:buClr>
                <a:schemeClr val="dk1"/>
              </a:buClr>
              <a:buSzPts val="1050"/>
              <a:buChar char="○"/>
            </a:pPr>
            <a:r>
              <a:rPr lang="en" sz="1050" b="1">
                <a:solidFill>
                  <a:schemeClr val="dk1"/>
                </a:solidFill>
              </a:rPr>
              <a:t>IDE PyCharm</a:t>
            </a:r>
            <a:r>
              <a:rPr lang="en" sz="1050">
                <a:solidFill>
                  <a:schemeClr val="dk1"/>
                </a:solidFill>
              </a:rPr>
              <a:t> - a rich software development environment for developing, testing and debugging code. </a:t>
            </a:r>
            <a:endParaRPr sz="1050">
              <a:solidFill>
                <a:schemeClr val="dk1"/>
              </a:solidFill>
            </a:endParaRPr>
          </a:p>
          <a:p>
            <a:pPr marL="914400" lvl="1" indent="-295275" algn="l" rtl="0">
              <a:lnSpc>
                <a:spcPct val="115000"/>
              </a:lnSpc>
              <a:spcBef>
                <a:spcPts val="0"/>
              </a:spcBef>
              <a:spcAft>
                <a:spcPts val="0"/>
              </a:spcAft>
              <a:buClr>
                <a:schemeClr val="dk1"/>
              </a:buClr>
              <a:buSzPts val="1050"/>
              <a:buChar char="○"/>
            </a:pPr>
            <a:r>
              <a:rPr lang="en" sz="1050" b="1">
                <a:solidFill>
                  <a:schemeClr val="dk1"/>
                </a:solidFill>
              </a:rPr>
              <a:t>Git</a:t>
            </a:r>
            <a:r>
              <a:rPr lang="en" sz="1050">
                <a:solidFill>
                  <a:schemeClr val="dk1"/>
                </a:solidFill>
              </a:rPr>
              <a:t> to version control our code and </a:t>
            </a:r>
            <a:r>
              <a:rPr lang="en" sz="1050" b="1">
                <a:solidFill>
                  <a:schemeClr val="dk1"/>
                </a:solidFill>
              </a:rPr>
              <a:t>GitHub</a:t>
            </a:r>
            <a:r>
              <a:rPr lang="en" sz="1050">
                <a:solidFill>
                  <a:schemeClr val="dk1"/>
                </a:solidFill>
              </a:rPr>
              <a:t> to share it with the team and manage issues, communications and our software as a project</a:t>
            </a:r>
            <a:endParaRPr sz="1050" b="1">
              <a:solidFill>
                <a:schemeClr val="dk1"/>
              </a:solidFill>
            </a:endParaRPr>
          </a:p>
          <a:p>
            <a:pPr marL="457200" lvl="0" indent="-295275" algn="l" rtl="0">
              <a:lnSpc>
                <a:spcPct val="115000"/>
              </a:lnSpc>
              <a:spcBef>
                <a:spcPts val="1200"/>
              </a:spcBef>
              <a:spcAft>
                <a:spcPts val="0"/>
              </a:spcAft>
              <a:buClr>
                <a:schemeClr val="dk1"/>
              </a:buClr>
              <a:buSzPts val="1050"/>
              <a:buChar char="●"/>
            </a:pPr>
            <a:r>
              <a:rPr lang="en" sz="1050">
                <a:solidFill>
                  <a:schemeClr val="dk1"/>
                </a:solidFill>
              </a:rPr>
              <a:t>These tools are certainly not mandated in practice - you will often in practice have a choice of different similar tools - however for the purpose of this course we had to make a choice and hope that the knowledge you pick on here is transferable to other similar tools you may use in future. </a:t>
            </a:r>
            <a:endParaRPr sz="1050">
              <a:solidFill>
                <a:srgbClr val="262626"/>
              </a:solidFill>
              <a:highlight>
                <a:srgbClr val="FFFFFF"/>
              </a:highlight>
            </a:endParaRPr>
          </a:p>
          <a:p>
            <a:pPr marL="457200" lvl="0" indent="-295275" algn="l" rtl="0">
              <a:lnSpc>
                <a:spcPct val="115000"/>
              </a:lnSpc>
              <a:spcBef>
                <a:spcPts val="0"/>
              </a:spcBef>
              <a:spcAft>
                <a:spcPts val="0"/>
              </a:spcAft>
              <a:buClr>
                <a:srgbClr val="262626"/>
              </a:buClr>
              <a:buSzPts val="1050"/>
              <a:buChar char="●"/>
            </a:pPr>
            <a:r>
              <a:rPr lang="en" sz="1050" b="1">
                <a:solidFill>
                  <a:srgbClr val="262626"/>
                </a:solidFill>
              </a:rPr>
              <a:t>Key message</a:t>
            </a:r>
            <a:endParaRPr sz="1050" b="1">
              <a:solidFill>
                <a:srgbClr val="262626"/>
              </a:solidFill>
            </a:endParaRPr>
          </a:p>
          <a:p>
            <a:pPr marL="914400" lvl="1" indent="-295275" algn="l" rtl="0">
              <a:lnSpc>
                <a:spcPct val="115000"/>
              </a:lnSpc>
              <a:spcBef>
                <a:spcPts val="0"/>
              </a:spcBef>
              <a:spcAft>
                <a:spcPts val="0"/>
              </a:spcAft>
              <a:buClr>
                <a:srgbClr val="262626"/>
              </a:buClr>
              <a:buSzPts val="1050"/>
              <a:buChar char="○"/>
            </a:pPr>
            <a:r>
              <a:rPr lang="en" sz="1050">
                <a:solidFill>
                  <a:srgbClr val="262626"/>
                </a:solidFill>
              </a:rPr>
              <a:t>In order to develop (write, test, debug, backup) code efficiently, you need to use a number of different tools interchangeably </a:t>
            </a:r>
            <a:endParaRPr sz="1050">
              <a:solidFill>
                <a:srgbClr val="262626"/>
              </a:solidFill>
            </a:endParaRPr>
          </a:p>
          <a:p>
            <a:pPr marL="914400" lvl="1" indent="-295275" algn="l" rtl="0">
              <a:lnSpc>
                <a:spcPct val="115000"/>
              </a:lnSpc>
              <a:spcBef>
                <a:spcPts val="0"/>
              </a:spcBef>
              <a:spcAft>
                <a:spcPts val="0"/>
              </a:spcAft>
              <a:buClr>
                <a:srgbClr val="262626"/>
              </a:buClr>
              <a:buSzPts val="1050"/>
              <a:buChar char="○"/>
            </a:pPr>
            <a:r>
              <a:rPr lang="en" sz="1050">
                <a:solidFill>
                  <a:srgbClr val="262626"/>
                </a:solidFill>
                <a:highlight>
                  <a:srgbClr val="FFFFFF"/>
                </a:highlight>
              </a:rPr>
              <a:t>Which tool is right for you which depends on personal preference or what the community you belong to is using - we only try to cover transferable concepts here</a:t>
            </a:r>
            <a:endParaRPr sz="1050">
              <a:solidFill>
                <a:srgbClr val="262626"/>
              </a:solidFill>
              <a:highlight>
                <a:srgbClr val="FFFF00"/>
              </a:highlight>
            </a:endParaRPr>
          </a:p>
          <a:p>
            <a:pPr marL="0" lvl="0" indent="0" algn="l" rtl="0">
              <a:lnSpc>
                <a:spcPct val="115000"/>
              </a:lnSpc>
              <a:spcBef>
                <a:spcPts val="1200"/>
              </a:spcBef>
              <a:spcAft>
                <a:spcPts val="0"/>
              </a:spcAft>
              <a:buClr>
                <a:schemeClr val="dk1"/>
              </a:buClr>
              <a:buSzPts val="1100"/>
              <a:buFont typeface="Arial"/>
              <a:buNone/>
            </a:pPr>
            <a:r>
              <a:rPr lang="en" sz="1050" b="1">
                <a:solidFill>
                  <a:srgbClr val="1A1A26"/>
                </a:solidFill>
              </a:rPr>
              <a:t>Link to materials:</a:t>
            </a:r>
            <a:r>
              <a:rPr lang="en" sz="1050" b="1">
                <a:solidFill>
                  <a:srgbClr val="1A1A26"/>
                </a:solidFill>
                <a:uFill>
                  <a:noFill/>
                </a:uFill>
                <a:hlinkClick r:id="rId3">
                  <a:extLst>
                    <a:ext uri="{A12FA001-AC4F-418D-AE19-62706E023703}">
                      <ahyp:hlinkClr xmlns:ahyp="http://schemas.microsoft.com/office/drawing/2018/hyperlinkcolor" val="tx"/>
                    </a:ext>
                  </a:extLst>
                </a:hlinkClick>
              </a:rPr>
              <a:t> </a:t>
            </a:r>
            <a:r>
              <a:rPr lang="en" sz="1050" b="1" u="sng">
                <a:solidFill>
                  <a:schemeClr val="hlink"/>
                </a:solidFill>
                <a:hlinkClick r:id="rId4"/>
              </a:rPr>
              <a:t>https://softwaresaved.github.io/az-intermediate-software-skills-course/index.html</a:t>
            </a:r>
            <a:r>
              <a:rPr lang="en" sz="1050" b="1" u="sng">
                <a:solidFill>
                  <a:srgbClr val="103CC0"/>
                </a:solidFill>
              </a:rPr>
              <a:t> </a:t>
            </a:r>
            <a:endParaRPr sz="1050" b="1" u="sng">
              <a:solidFill>
                <a:srgbClr val="103CC0"/>
              </a:solidFill>
            </a:endParaRPr>
          </a:p>
          <a:p>
            <a:pPr marL="0" lvl="0" indent="0" algn="l" rtl="0">
              <a:lnSpc>
                <a:spcPct val="115000"/>
              </a:lnSpc>
              <a:spcBef>
                <a:spcPts val="1200"/>
              </a:spcBef>
              <a:spcAft>
                <a:spcPts val="0"/>
              </a:spcAft>
              <a:buClr>
                <a:schemeClr val="dk1"/>
              </a:buClr>
              <a:buSzPts val="1100"/>
              <a:buFont typeface="Arial"/>
              <a:buNone/>
            </a:pPr>
            <a:r>
              <a:rPr lang="en" sz="1050">
                <a:solidFill>
                  <a:schemeClr val="dk1"/>
                </a:solidFill>
              </a:rPr>
              <a:t>Poll for software we needed to install: </a:t>
            </a:r>
            <a:endParaRPr sz="1050">
              <a:solidFill>
                <a:schemeClr val="dk1"/>
              </a:solidFill>
            </a:endParaRPr>
          </a:p>
          <a:p>
            <a:pPr marL="457200" lvl="0" indent="-295275" algn="l" rtl="0">
              <a:lnSpc>
                <a:spcPct val="115000"/>
              </a:lnSpc>
              <a:spcBef>
                <a:spcPts val="1200"/>
              </a:spcBef>
              <a:spcAft>
                <a:spcPts val="0"/>
              </a:spcAft>
              <a:buClr>
                <a:schemeClr val="dk1"/>
              </a:buClr>
              <a:buSzPts val="1050"/>
              <a:buChar char="-"/>
            </a:pPr>
            <a:r>
              <a:rPr lang="en" sz="1050">
                <a:solidFill>
                  <a:schemeClr val="dk1"/>
                </a:solidFill>
              </a:rPr>
              <a:t>Git Bash/Command line</a:t>
            </a:r>
            <a:endParaRPr sz="1050">
              <a:solidFill>
                <a:schemeClr val="dk1"/>
              </a:solidFill>
            </a:endParaRPr>
          </a:p>
          <a:p>
            <a:pPr marL="457200" lvl="0" indent="-295275" algn="l" rtl="0">
              <a:lnSpc>
                <a:spcPct val="115000"/>
              </a:lnSpc>
              <a:spcBef>
                <a:spcPts val="0"/>
              </a:spcBef>
              <a:spcAft>
                <a:spcPts val="0"/>
              </a:spcAft>
              <a:buClr>
                <a:schemeClr val="dk1"/>
              </a:buClr>
              <a:buSzPts val="1050"/>
              <a:buChar char="-"/>
            </a:pPr>
            <a:r>
              <a:rPr lang="en" sz="1050">
                <a:solidFill>
                  <a:schemeClr val="dk1"/>
                </a:solidFill>
              </a:rPr>
              <a:t>Python</a:t>
            </a:r>
            <a:endParaRPr sz="1050">
              <a:solidFill>
                <a:schemeClr val="dk1"/>
              </a:solidFill>
            </a:endParaRPr>
          </a:p>
          <a:p>
            <a:pPr marL="457200" lvl="0" indent="-295275" algn="l" rtl="0">
              <a:lnSpc>
                <a:spcPct val="115000"/>
              </a:lnSpc>
              <a:spcBef>
                <a:spcPts val="0"/>
              </a:spcBef>
              <a:spcAft>
                <a:spcPts val="0"/>
              </a:spcAft>
              <a:buClr>
                <a:schemeClr val="dk1"/>
              </a:buClr>
              <a:buSzPts val="1050"/>
              <a:buChar char="-"/>
            </a:pPr>
            <a:r>
              <a:rPr lang="en" sz="1050">
                <a:solidFill>
                  <a:schemeClr val="dk1"/>
                </a:solidFill>
              </a:rPr>
              <a:t>GitHub accounts</a:t>
            </a:r>
            <a:endParaRPr sz="1050">
              <a:solidFill>
                <a:schemeClr val="dk1"/>
              </a:solidFill>
            </a:endParaRPr>
          </a:p>
          <a:p>
            <a:pPr marL="457200" lvl="0" indent="-295275" algn="l" rtl="0">
              <a:lnSpc>
                <a:spcPct val="115000"/>
              </a:lnSpc>
              <a:spcBef>
                <a:spcPts val="0"/>
              </a:spcBef>
              <a:spcAft>
                <a:spcPts val="0"/>
              </a:spcAft>
              <a:buClr>
                <a:schemeClr val="lt1"/>
              </a:buClr>
              <a:buSzPts val="1050"/>
              <a:buChar char="-"/>
            </a:pPr>
            <a:r>
              <a:rPr lang="en" sz="1050">
                <a:solidFill>
                  <a:schemeClr val="lt1"/>
                </a:solidFill>
              </a:rPr>
              <a:t>Python</a:t>
            </a:r>
            <a:endParaRPr sz="1050">
              <a:solidFill>
                <a:schemeClr val="lt1"/>
              </a:solidFill>
            </a:endParaRPr>
          </a:p>
          <a:p>
            <a:pPr marL="457200" lvl="0" indent="-295275" algn="l" rtl="0">
              <a:lnSpc>
                <a:spcPct val="115000"/>
              </a:lnSpc>
              <a:spcBef>
                <a:spcPts val="0"/>
              </a:spcBef>
              <a:spcAft>
                <a:spcPts val="0"/>
              </a:spcAft>
              <a:buClr>
                <a:schemeClr val="lt1"/>
              </a:buClr>
              <a:buSzPts val="1050"/>
              <a:buChar char="-"/>
            </a:pPr>
            <a:r>
              <a:rPr lang="en" sz="1050" err="1">
                <a:solidFill>
                  <a:schemeClr val="lt1"/>
                </a:solidFill>
              </a:rPr>
              <a:t>oll</a:t>
            </a:r>
            <a:endParaRPr sz="1050" b="1" u="sng">
              <a:solidFill>
                <a:schemeClr val="lt1"/>
              </a:solidFill>
            </a:endParaRPr>
          </a:p>
          <a:p>
            <a:pPr marL="0" lvl="0" indent="0" algn="l" rtl="0">
              <a:lnSpc>
                <a:spcPct val="115000"/>
              </a:lnSpc>
              <a:spcBef>
                <a:spcPts val="1200"/>
              </a:spcBef>
              <a:spcAft>
                <a:spcPts val="0"/>
              </a:spcAft>
              <a:buClr>
                <a:schemeClr val="dk1"/>
              </a:buClr>
              <a:buSzPts val="1100"/>
              <a:buFont typeface="Arial"/>
              <a:buNone/>
            </a:pPr>
            <a:endParaRPr sz="1050" b="1" u="sng">
              <a:solidFill>
                <a:srgbClr val="103CC0"/>
              </a:solidFill>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15b3d0933d0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15b3d0933d0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6" name="Google Shape;286;p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[Any questions or issues from last week’s material?]</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
              <a:t>Last week we looked at setting up a development environment</a:t>
            </a:r>
            <a:endParaRPr/>
          </a:p>
          <a:p>
            <a:pPr marL="457200" lvl="0" indent="-298450" algn="l" rtl="0">
              <a:lnSpc>
                <a:spcPct val="100000"/>
              </a:lnSpc>
              <a:spcBef>
                <a:spcPts val="0"/>
              </a:spcBef>
              <a:spcAft>
                <a:spcPts val="0"/>
              </a:spcAft>
              <a:buSzPts val="1100"/>
              <a:buChar char="-"/>
            </a:pPr>
            <a:r>
              <a:rPr lang="en"/>
              <a:t>In particular, how we can use some commonly used tools to do this</a:t>
            </a:r>
            <a:endParaRPr/>
          </a:p>
          <a:p>
            <a:pPr marL="457200" lvl="0" indent="-298450" algn="l" rtl="0">
              <a:lnSpc>
                <a:spcPct val="100000"/>
              </a:lnSpc>
              <a:spcBef>
                <a:spcPts val="0"/>
              </a:spcBef>
              <a:spcAft>
                <a:spcPts val="0"/>
              </a:spcAft>
              <a:buSzPts val="1100"/>
              <a:buChar char="-"/>
            </a:pPr>
            <a:r>
              <a:rPr lang="en"/>
              <a:t>With the command line we set up a virtual environment for our project</a:t>
            </a:r>
            <a:endParaRPr/>
          </a:p>
          <a:p>
            <a:pPr marL="457200" lvl="0" indent="-298450" algn="l" rtl="0">
              <a:lnSpc>
                <a:spcPct val="100000"/>
              </a:lnSpc>
              <a:spcBef>
                <a:spcPts val="0"/>
              </a:spcBef>
              <a:spcAft>
                <a:spcPts val="0"/>
              </a:spcAft>
              <a:buSzPts val="1100"/>
              <a:buChar char="-"/>
            </a:pPr>
            <a:r>
              <a:rPr lang="en"/>
              <a:t>And used feature branch workflow to organise how we develop our codebase</a:t>
            </a:r>
            <a:endParaRPr/>
          </a:p>
          <a:p>
            <a:pPr marL="457200" lvl="0" indent="-298450" algn="l" rtl="0">
              <a:lnSpc>
                <a:spcPct val="100000"/>
              </a:lnSpc>
              <a:spcBef>
                <a:spcPts val="0"/>
              </a:spcBef>
              <a:spcAft>
                <a:spcPts val="0"/>
              </a:spcAft>
              <a:buSzPts val="1100"/>
              <a:buChar char="-"/>
            </a:pPr>
            <a:r>
              <a:rPr lang="en"/>
              <a:t>We also looked at PyCharm, and how its features can help us</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
              <a:t>Today is about seeing what tools can help us verify that our software is - in some way - correct</a:t>
            </a:r>
            <a:endParaRPr/>
          </a:p>
          <a:p>
            <a:pPr marL="0" lvl="0" indent="0" algn="l" rtl="0">
              <a:lnSpc>
                <a:spcPct val="100000"/>
              </a:lnSpc>
              <a:spcBef>
                <a:spcPts val="0"/>
              </a:spcBef>
              <a:spcAft>
                <a:spcPts val="0"/>
              </a:spcAft>
              <a:buSzPts val="1100"/>
              <a:buNone/>
            </a:pPr>
            <a:r>
              <a:rPr lang="en"/>
              <a:t>And works the way we expect it to</a:t>
            </a:r>
            <a:endParaRPr/>
          </a:p>
          <a:p>
            <a:pPr marL="457200" lvl="0" indent="-298450" algn="l" rtl="0">
              <a:lnSpc>
                <a:spcPct val="100000"/>
              </a:lnSpc>
              <a:spcBef>
                <a:spcPts val="0"/>
              </a:spcBef>
              <a:spcAft>
                <a:spcPts val="0"/>
              </a:spcAft>
              <a:buSzPts val="1100"/>
              <a:buChar char="-"/>
            </a:pPr>
            <a:r>
              <a:rPr lang="en"/>
              <a:t>We'll we looking at unit testing as one established way to do this automatically,</a:t>
            </a:r>
            <a:endParaRPr/>
          </a:p>
          <a:p>
            <a:pPr marL="457200" lvl="0" indent="-298450" algn="l" rtl="0">
              <a:lnSpc>
                <a:spcPct val="100000"/>
              </a:lnSpc>
              <a:spcBef>
                <a:spcPts val="0"/>
              </a:spcBef>
              <a:spcAft>
                <a:spcPts val="0"/>
              </a:spcAft>
              <a:buSzPts val="1100"/>
              <a:buChar char="-"/>
            </a:pPr>
            <a:r>
              <a:rPr lang="en"/>
              <a:t>Writing some tests using the pytest unit test framework, and running them to check our code's behaviour</a:t>
            </a:r>
            <a:endParaRPr/>
          </a:p>
          <a:p>
            <a:pPr marL="457200" lvl="0" indent="-298450" algn="l" rtl="0">
              <a:lnSpc>
                <a:spcPct val="100000"/>
              </a:lnSpc>
              <a:spcBef>
                <a:spcPts val="0"/>
              </a:spcBef>
              <a:spcAft>
                <a:spcPts val="0"/>
              </a:spcAft>
              <a:buSzPts val="1100"/>
              <a:buChar char="-"/>
            </a:pPr>
            <a:r>
              <a:rPr lang="en"/>
              <a:t>We'll also be looking at ways we can scale up and further automate our unit testing,</a:t>
            </a:r>
            <a:endParaRPr/>
          </a:p>
          <a:p>
            <a:pPr marL="457200" lvl="0" indent="-298450" algn="l" rtl="0">
              <a:lnSpc>
                <a:spcPct val="100000"/>
              </a:lnSpc>
              <a:spcBef>
                <a:spcPts val="0"/>
              </a:spcBef>
              <a:spcAft>
                <a:spcPts val="0"/>
              </a:spcAft>
              <a:buSzPts val="1100"/>
              <a:buChar char="-"/>
            </a:pPr>
            <a:r>
              <a:rPr lang="en"/>
              <a:t>Using parameterisation to reuse unit test code with different sets of test data</a:t>
            </a:r>
            <a:endParaRPr/>
          </a:p>
          <a:p>
            <a:pPr marL="457200" lvl="0" indent="-298450" algn="l" rtl="0">
              <a:lnSpc>
                <a:spcPct val="100000"/>
              </a:lnSpc>
              <a:spcBef>
                <a:spcPts val="0"/>
              </a:spcBef>
              <a:spcAft>
                <a:spcPts val="0"/>
              </a:spcAft>
              <a:buSzPts val="1100"/>
              <a:buChar char="-"/>
            </a:pPr>
            <a:r>
              <a:rPr lang="en"/>
              <a:t>And GitHub's continuous integration features to automatically run our tests on our code repo for us</a:t>
            </a:r>
            <a:endParaRPr/>
          </a:p>
          <a:p>
            <a:pPr marL="457200" lvl="0" indent="-298450" algn="l" rtl="0">
              <a:lnSpc>
                <a:spcPct val="100000"/>
              </a:lnSpc>
              <a:spcBef>
                <a:spcPts val="0"/>
              </a:spcBef>
              <a:spcAft>
                <a:spcPts val="0"/>
              </a:spcAft>
              <a:buSzPts val="1100"/>
              <a:buChar char="-"/>
            </a:pPr>
            <a:r>
              <a:rPr lang="en"/>
              <a:t>We'll also be looking at how we can use PyCharm's code debugger to check the behaviour of our code as it runs</a:t>
            </a:r>
            <a:endParaRPr/>
          </a:p>
          <a:p>
            <a:pPr marL="457200" lvl="0" indent="-298450" algn="l" rtl="0">
              <a:lnSpc>
                <a:spcPct val="100000"/>
              </a:lnSpc>
              <a:spcBef>
                <a:spcPts val="0"/>
              </a:spcBef>
              <a:spcAft>
                <a:spcPts val="0"/>
              </a:spcAft>
              <a:buSzPts val="1100"/>
              <a:buChar char="-"/>
            </a:pPr>
            <a:r>
              <a:rPr lang="en"/>
              <a:t>To help us identify a bug and fix it</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
              <a:t>Overall, I'd say a key message is that as responsible researchers it's a good idea to be able to demonstrably show that our code produces correct results</a:t>
            </a:r>
            <a:endParaRPr/>
          </a:p>
          <a:p>
            <a:pPr marL="457200" lvl="0" indent="-298450" algn="l" rtl="0">
              <a:lnSpc>
                <a:spcPct val="100000"/>
              </a:lnSpc>
              <a:spcBef>
                <a:spcPts val="0"/>
              </a:spcBef>
              <a:spcAft>
                <a:spcPts val="0"/>
              </a:spcAft>
              <a:buSzPts val="1100"/>
              <a:buChar char="-"/>
            </a:pPr>
            <a:r>
              <a:rPr lang="en"/>
              <a:t>At the Institute we've worked with many researchers, some of whom could not categorically say how or sometimes even why - their software's results were correct (were they even correct??)</a:t>
            </a:r>
            <a:endParaRPr/>
          </a:p>
          <a:p>
            <a:pPr marL="457200" lvl="0" indent="-298450" algn="l" rtl="0">
              <a:lnSpc>
                <a:spcPct val="100000"/>
              </a:lnSpc>
              <a:spcBef>
                <a:spcPts val="0"/>
              </a:spcBef>
              <a:spcAft>
                <a:spcPts val="0"/>
              </a:spcAft>
              <a:buSzPts val="1100"/>
              <a:buChar char="-"/>
            </a:pPr>
            <a:r>
              <a:rPr lang="en"/>
              <a:t>Unit testing is one approach that can help us here</a:t>
            </a:r>
            <a:endParaRPr/>
          </a:p>
          <a:p>
            <a:pPr marL="457200" lvl="0" indent="-298450" algn="l" rtl="0">
              <a:lnSpc>
                <a:spcPct val="100000"/>
              </a:lnSpc>
              <a:spcBef>
                <a:spcPts val="0"/>
              </a:spcBef>
              <a:spcAft>
                <a:spcPts val="0"/>
              </a:spcAft>
              <a:buSzPts val="1100"/>
              <a:buChar char="-"/>
            </a:pPr>
            <a:r>
              <a:rPr lang="en"/>
              <a:t>And that unit testing - in the long run - can save us development time if used correctly</a:t>
            </a:r>
            <a:endParaRPr/>
          </a:p>
          <a:p>
            <a:pPr marL="0" lvl="0" indent="0" algn="l" rtl="0">
              <a:lnSpc>
                <a:spcPct val="100000"/>
              </a:lnSpc>
              <a:spcBef>
                <a:spcPts val="0"/>
              </a:spcBef>
              <a:spcAft>
                <a:spcPts val="0"/>
              </a:spcAft>
              <a:buNone/>
            </a:pPr>
            <a:endParaRPr/>
          </a:p>
          <a:p>
            <a:pPr marL="0" lvl="0" indent="0" algn="l" rtl="0">
              <a:lnSpc>
                <a:spcPct val="100000"/>
              </a:lnSpc>
              <a:spcBef>
                <a:spcPts val="0"/>
              </a:spcBef>
              <a:spcAft>
                <a:spcPts val="0"/>
              </a:spcAft>
              <a:buNone/>
            </a:pPr>
            <a:r>
              <a:rPr lang="en"/>
              <a:t>Any questions before we begin?</a:t>
            </a:r>
            <a:endParaRPr/>
          </a:p>
          <a:p>
            <a:pPr marL="0" lvl="0" indent="0" algn="l" rtl="0">
              <a:lnSpc>
                <a:spcPct val="100000"/>
              </a:lnSpc>
              <a:spcBef>
                <a:spcPts val="0"/>
              </a:spcBef>
              <a:spcAft>
                <a:spcPts val="0"/>
              </a:spcAft>
              <a:buNone/>
            </a:pPr>
            <a:endParaRPr/>
          </a:p>
          <a:p>
            <a:pPr marL="0" lvl="0" indent="0" algn="l" rtl="0">
              <a:lnSpc>
                <a:spcPct val="100000"/>
              </a:lnSpc>
              <a:spcBef>
                <a:spcPts val="0"/>
              </a:spcBef>
              <a:spcAft>
                <a:spcPts val="0"/>
              </a:spcAft>
              <a:buNone/>
            </a:pP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3" name="Google Shape;293;p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050">
                <a:solidFill>
                  <a:srgbClr val="333333"/>
                </a:solidFill>
                <a:highlight>
                  <a:srgbClr val="FFFFFF"/>
                </a:highlight>
              </a:rPr>
              <a:t>The terms </a:t>
            </a:r>
            <a:r>
              <a:rPr lang="en" sz="1050" i="1">
                <a:solidFill>
                  <a:srgbClr val="333333"/>
                </a:solidFill>
                <a:highlight>
                  <a:srgbClr val="FFFFFF"/>
                </a:highlight>
              </a:rPr>
              <a:t>programming</a:t>
            </a:r>
            <a:r>
              <a:rPr lang="en" sz="1050">
                <a:solidFill>
                  <a:srgbClr val="333333"/>
                </a:solidFill>
                <a:highlight>
                  <a:srgbClr val="FFFFFF"/>
                </a:highlight>
              </a:rPr>
              <a:t> (or even </a:t>
            </a:r>
            <a:r>
              <a:rPr lang="en" sz="1050" i="1">
                <a:solidFill>
                  <a:srgbClr val="333333"/>
                </a:solidFill>
                <a:highlight>
                  <a:srgbClr val="FFFFFF"/>
                </a:highlight>
              </a:rPr>
              <a:t>coding</a:t>
            </a:r>
            <a:r>
              <a:rPr lang="en" sz="1050">
                <a:solidFill>
                  <a:srgbClr val="333333"/>
                </a:solidFill>
                <a:highlight>
                  <a:srgbClr val="FFFFFF"/>
                </a:highlight>
              </a:rPr>
              <a:t>) and </a:t>
            </a:r>
            <a:r>
              <a:rPr lang="en" sz="1050" i="1">
                <a:solidFill>
                  <a:srgbClr val="333333"/>
                </a:solidFill>
                <a:highlight>
                  <a:srgbClr val="FFFFFF"/>
                </a:highlight>
              </a:rPr>
              <a:t>software engineering</a:t>
            </a:r>
            <a:r>
              <a:rPr lang="en" sz="1050">
                <a:solidFill>
                  <a:srgbClr val="333333"/>
                </a:solidFill>
                <a:highlight>
                  <a:srgbClr val="FFFFFF"/>
                </a:highlight>
              </a:rPr>
              <a:t> are often used interchangeably. They are not. Someone who is engineering software takes a wider view:</a:t>
            </a:r>
            <a:endParaRPr sz="1050">
              <a:solidFill>
                <a:srgbClr val="333333"/>
              </a:solidFill>
              <a:highlight>
                <a:srgbClr val="FFFFFF"/>
              </a:highlight>
            </a:endParaRPr>
          </a:p>
          <a:p>
            <a:pPr marL="457200" lvl="0" indent="-295275" algn="l" rtl="0">
              <a:lnSpc>
                <a:spcPct val="115000"/>
              </a:lnSpc>
              <a:spcBef>
                <a:spcPts val="800"/>
              </a:spcBef>
              <a:spcAft>
                <a:spcPts val="0"/>
              </a:spcAft>
              <a:buClr>
                <a:srgbClr val="333333"/>
              </a:buClr>
              <a:buSzPts val="1050"/>
              <a:buChar char="●"/>
            </a:pPr>
            <a:r>
              <a:rPr lang="en" sz="1050">
                <a:solidFill>
                  <a:srgbClr val="333333"/>
                </a:solidFill>
                <a:highlight>
                  <a:srgbClr val="FFFFFF"/>
                </a:highlight>
              </a:rPr>
              <a:t>The </a:t>
            </a:r>
            <a:r>
              <a:rPr lang="en" sz="1050" i="1">
                <a:solidFill>
                  <a:srgbClr val="333333"/>
                </a:solidFill>
                <a:highlight>
                  <a:srgbClr val="FFFFFF"/>
                </a:highlight>
              </a:rPr>
              <a:t>lifecycle</a:t>
            </a:r>
            <a:r>
              <a:rPr lang="en" sz="1050">
                <a:solidFill>
                  <a:srgbClr val="333333"/>
                </a:solidFill>
                <a:highlight>
                  <a:srgbClr val="FFFFFF"/>
                </a:highlight>
              </a:rPr>
              <a:t> of software: from understanding what is needed, to writing the software and using/releasing it, to what happens afterwards.</a:t>
            </a:r>
            <a:endParaRPr sz="1050">
              <a:solidFill>
                <a:srgbClr val="333333"/>
              </a:solidFill>
              <a:highlight>
                <a:srgbClr val="FFFFFF"/>
              </a:highlight>
            </a:endParaRPr>
          </a:p>
          <a:p>
            <a:pPr marL="457200" lvl="0" indent="-295275" algn="l" rtl="0">
              <a:lnSpc>
                <a:spcPct val="115000"/>
              </a:lnSpc>
              <a:spcBef>
                <a:spcPts val="0"/>
              </a:spcBef>
              <a:spcAft>
                <a:spcPts val="0"/>
              </a:spcAft>
              <a:buClr>
                <a:srgbClr val="333333"/>
              </a:buClr>
              <a:buSzPts val="1050"/>
              <a:buChar char="●"/>
            </a:pPr>
            <a:r>
              <a:rPr lang="en" sz="1050">
                <a:solidFill>
                  <a:srgbClr val="333333"/>
                </a:solidFill>
                <a:highlight>
                  <a:srgbClr val="FFFFFF"/>
                </a:highlight>
              </a:rPr>
              <a:t>Who will (or may) be involved: software is written for </a:t>
            </a:r>
            <a:r>
              <a:rPr lang="en" sz="1050" i="1">
                <a:solidFill>
                  <a:srgbClr val="333333"/>
                </a:solidFill>
                <a:highlight>
                  <a:srgbClr val="FFFFFF"/>
                </a:highlight>
              </a:rPr>
              <a:t>stakeholders</a:t>
            </a:r>
            <a:r>
              <a:rPr lang="en" sz="1050">
                <a:solidFill>
                  <a:srgbClr val="333333"/>
                </a:solidFill>
                <a:highlight>
                  <a:srgbClr val="FFFFFF"/>
                </a:highlight>
              </a:rPr>
              <a:t>. This may only be the researcher initially, but there is an understanding that others may become involved later (even if that isn’t evident yet). A good rule of thumb is to always assume that code will be read and used by others later on, which includes yourself!</a:t>
            </a:r>
            <a:endParaRPr sz="1050">
              <a:solidFill>
                <a:srgbClr val="333333"/>
              </a:solidFill>
              <a:highlight>
                <a:srgbClr val="FFFFFF"/>
              </a:highlight>
            </a:endParaRPr>
          </a:p>
          <a:p>
            <a:pPr marL="457200" lvl="0" indent="-295275" algn="l" rtl="0">
              <a:lnSpc>
                <a:spcPct val="115000"/>
              </a:lnSpc>
              <a:spcBef>
                <a:spcPts val="0"/>
              </a:spcBef>
              <a:spcAft>
                <a:spcPts val="0"/>
              </a:spcAft>
              <a:buClr>
                <a:srgbClr val="333333"/>
              </a:buClr>
              <a:buSzPts val="1050"/>
              <a:buChar char="●"/>
            </a:pPr>
            <a:r>
              <a:rPr lang="en" sz="1050">
                <a:solidFill>
                  <a:srgbClr val="333333"/>
                </a:solidFill>
                <a:highlight>
                  <a:srgbClr val="FFFFFF"/>
                </a:highlight>
              </a:rPr>
              <a:t>Software (or code) is an asset: software inherently contains value - for example, in terms of what it can do, the lessons learned throughout its development, and as an implementation of a research approach (i.e. a particular research algorithm, process, or technical approach).</a:t>
            </a:r>
            <a:endParaRPr sz="1050">
              <a:solidFill>
                <a:srgbClr val="333333"/>
              </a:solidFill>
              <a:highlight>
                <a:srgbClr val="FFFFFF"/>
              </a:highlight>
            </a:endParaRPr>
          </a:p>
          <a:p>
            <a:pPr marL="457200" lvl="0" indent="-295275" algn="l" rtl="0">
              <a:lnSpc>
                <a:spcPct val="115000"/>
              </a:lnSpc>
              <a:spcBef>
                <a:spcPts val="0"/>
              </a:spcBef>
              <a:spcAft>
                <a:spcPts val="0"/>
              </a:spcAft>
              <a:buClr>
                <a:srgbClr val="333333"/>
              </a:buClr>
              <a:buSzPts val="1050"/>
              <a:buChar char="●"/>
            </a:pPr>
            <a:r>
              <a:rPr lang="en" sz="1050">
                <a:solidFill>
                  <a:srgbClr val="333333"/>
                </a:solidFill>
                <a:highlight>
                  <a:srgbClr val="FFFFFF"/>
                </a:highlight>
              </a:rPr>
              <a:t>As an asset, it could be reused: again, it may not be evident initially that the software will have use beyond its initial purpose or project, but there is an assumption that the software - or even just a part of it - could be reused in the future.</a:t>
            </a:r>
            <a:endParaRPr sz="1050">
              <a:solidFill>
                <a:srgbClr val="333333"/>
              </a:solidFill>
              <a:highlight>
                <a:srgbClr val="FFFFFF"/>
              </a:highlight>
            </a:endParaRPr>
          </a:p>
          <a:p>
            <a:pPr marL="0" lvl="0" indent="0" algn="l" rtl="0">
              <a:lnSpc>
                <a:spcPct val="100000"/>
              </a:lnSpc>
              <a:spcBef>
                <a:spcPts val="800"/>
              </a:spcBef>
              <a:spcAft>
                <a:spcPts val="0"/>
              </a:spcAft>
              <a:buSzPts val="1100"/>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0" name="Google Shape;300;p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b="1"/>
              <a:t>[*** Need to write some slide notes (they were previously a copy of the notes for week 5) ***]</a:t>
            </a:r>
            <a:endParaRPr b="1"/>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g15b3d0933d0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7" name="Google Shape;307;g15b3d0933d0_0_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[Who managed to finish the first four sections' material?]</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
              <a:t>If I could ask Aleks to prepare the breakout rooms</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
              <a:t>What remaining questions do you have on the material so far?</a:t>
            </a:r>
            <a:endParaRPr/>
          </a:p>
          <a:p>
            <a:pPr marL="0" lvl="0" indent="0" algn="l" rtl="0">
              <a:lnSpc>
                <a:spcPct val="100000"/>
              </a:lnSpc>
              <a:spcBef>
                <a:spcPts val="0"/>
              </a:spcBef>
              <a:spcAft>
                <a:spcPts val="0"/>
              </a:spcAft>
              <a:buSzPts val="1100"/>
              <a:buNone/>
            </a:pPr>
            <a:endParaRPr/>
          </a:p>
          <a:p>
            <a:pPr marL="0" lvl="0" indent="0" algn="l" rtl="0">
              <a:spcBef>
                <a:spcPts val="0"/>
              </a:spcBef>
              <a:spcAft>
                <a:spcPts val="0"/>
              </a:spcAft>
              <a:buClr>
                <a:schemeClr val="dk1"/>
              </a:buClr>
              <a:buSzPts val="1100"/>
              <a:buFont typeface="Arial"/>
              <a:buNone/>
            </a:pPr>
            <a:r>
              <a:rPr lang="en">
                <a:solidFill>
                  <a:schemeClr val="dk1"/>
                </a:solidFill>
              </a:rPr>
              <a:t>So last week we had you working together a bit, and the next couple of days' material will continue this theme</a:t>
            </a:r>
            <a:endParaRPr>
              <a:solidFill>
                <a:schemeClr val="dk1"/>
              </a:solidFill>
            </a:endParaRPr>
          </a:p>
          <a:p>
            <a:pPr marL="0" lvl="0" indent="0" algn="l" rtl="0">
              <a:spcBef>
                <a:spcPts val="0"/>
              </a:spcBef>
              <a:spcAft>
                <a:spcPts val="0"/>
              </a:spcAft>
              <a:buSzPts val="1100"/>
              <a:buNone/>
            </a:pPr>
            <a:r>
              <a:rPr lang="en">
                <a:solidFill>
                  <a:schemeClr val="dk1"/>
                </a:solidFill>
              </a:rPr>
              <a:t>Where you'll be working in groups!</a:t>
            </a:r>
            <a:endParaRPr>
              <a:solidFill>
                <a:schemeClr val="dk1"/>
              </a:solidFill>
            </a:endParaRPr>
          </a:p>
          <a:p>
            <a:pPr marL="0" lvl="0" indent="0" algn="l" rtl="0">
              <a:spcBef>
                <a:spcPts val="0"/>
              </a:spcBef>
              <a:spcAft>
                <a:spcPts val="0"/>
              </a:spcAft>
              <a:buSzPts val="1100"/>
              <a:buNone/>
            </a:pPr>
            <a:endParaRPr>
              <a:solidFill>
                <a:schemeClr val="dk1"/>
              </a:solidFill>
            </a:endParaRPr>
          </a:p>
          <a:p>
            <a:pPr marL="0" lvl="0" indent="0" algn="l" rtl="0">
              <a:lnSpc>
                <a:spcPct val="100000"/>
              </a:lnSpc>
              <a:spcBef>
                <a:spcPts val="0"/>
              </a:spcBef>
              <a:spcAft>
                <a:spcPts val="0"/>
              </a:spcAft>
              <a:buSzPts val="1100"/>
              <a:buNone/>
            </a:pPr>
            <a:r>
              <a:rPr lang="en"/>
              <a:t>So continuing the theme of doing more work together in a group, as a team:</a:t>
            </a:r>
            <a:endParaRPr/>
          </a:p>
          <a:p>
            <a:pPr marL="457200" lvl="0" indent="-298450" algn="l" rtl="0">
              <a:lnSpc>
                <a:spcPct val="100000"/>
              </a:lnSpc>
              <a:spcBef>
                <a:spcPts val="0"/>
              </a:spcBef>
              <a:spcAft>
                <a:spcPts val="0"/>
              </a:spcAft>
              <a:buSzPts val="1100"/>
              <a:buChar char="-"/>
            </a:pPr>
            <a:r>
              <a:rPr lang="en"/>
              <a:t>So a lot of the things you've been learning about so far are important skills for working in teams,</a:t>
            </a:r>
            <a:endParaRPr/>
          </a:p>
          <a:p>
            <a:pPr marL="457200" lvl="0" indent="-298450" algn="l" rtl="0">
              <a:lnSpc>
                <a:spcPct val="100000"/>
              </a:lnSpc>
              <a:spcBef>
                <a:spcPts val="0"/>
              </a:spcBef>
              <a:spcAft>
                <a:spcPts val="0"/>
              </a:spcAft>
              <a:buSzPts val="1100"/>
              <a:buChar char="-"/>
            </a:pPr>
            <a:r>
              <a:rPr lang="en"/>
              <a:t>and for others within and beyond your team that may reuse your code</a:t>
            </a:r>
            <a:endParaRPr/>
          </a:p>
          <a:p>
            <a:pPr marL="457200" lvl="0" indent="-298450" algn="l" rtl="0">
              <a:lnSpc>
                <a:spcPct val="100000"/>
              </a:lnSpc>
              <a:spcBef>
                <a:spcPts val="0"/>
              </a:spcBef>
              <a:spcAft>
                <a:spcPts val="0"/>
              </a:spcAft>
              <a:buSzPts val="1100"/>
              <a:buChar char="-"/>
            </a:pPr>
            <a:r>
              <a:rPr lang="en"/>
              <a:t>Things like using a branch strategy for developing code in GitHub, ensuring correctness with techniques like unit testing, and giving thought to software design and structuring your code architecturally - so it's easier to understand, develop, and maintain</a:t>
            </a:r>
            <a:endParaRPr/>
          </a:p>
          <a:p>
            <a:pPr marL="457200" lvl="0" indent="-298450" algn="l" rtl="0">
              <a:lnSpc>
                <a:spcPct val="100000"/>
              </a:lnSpc>
              <a:spcBef>
                <a:spcPts val="0"/>
              </a:spcBef>
              <a:spcAft>
                <a:spcPts val="0"/>
              </a:spcAft>
              <a:buSzPts val="1100"/>
              <a:buChar char="-"/>
            </a:pPr>
            <a:r>
              <a:rPr lang="en"/>
              <a:t>All these things help when developing software collectively</a:t>
            </a:r>
            <a:endParaRPr/>
          </a:p>
          <a:p>
            <a:pPr marL="457200" lvl="0" indent="-298450" algn="l" rtl="0">
              <a:lnSpc>
                <a:spcPct val="100000"/>
              </a:lnSpc>
              <a:spcBef>
                <a:spcPts val="0"/>
              </a:spcBef>
              <a:spcAft>
                <a:spcPts val="0"/>
              </a:spcAft>
              <a:buSzPts val="1100"/>
              <a:buChar char="-"/>
            </a:pPr>
            <a:r>
              <a:rPr lang="en"/>
              <a:t>And after the first episode today, it gets a bit more exciting - we'll be looking at bringing these skills together with you working in teams</a:t>
            </a:r>
            <a:endParaRPr/>
          </a:p>
          <a:p>
            <a:pPr marL="457200" lvl="0" indent="-298450" algn="l" rtl="0">
              <a:lnSpc>
                <a:spcPct val="100000"/>
              </a:lnSpc>
              <a:spcBef>
                <a:spcPts val="0"/>
              </a:spcBef>
              <a:spcAft>
                <a:spcPts val="0"/>
              </a:spcAft>
              <a:buSzPts val="1100"/>
              <a:buChar char="-"/>
            </a:pPr>
            <a:r>
              <a:rPr lang="en"/>
              <a:t>As well we looking at some new practices that can really help team development</a:t>
            </a:r>
            <a:endParaRPr/>
          </a:p>
          <a:p>
            <a:pPr marL="0" lvl="0" indent="0" algn="l" rtl="0">
              <a:lnSpc>
                <a:spcPct val="100000"/>
              </a:lnSpc>
              <a:spcBef>
                <a:spcPts val="0"/>
              </a:spcBef>
              <a:spcAft>
                <a:spcPts val="0"/>
              </a:spcAft>
              <a:buSzPts val="1100"/>
              <a:buNone/>
            </a:pPr>
            <a:endParaRPr/>
          </a:p>
          <a:p>
            <a:pPr marL="0" lvl="0" indent="0" algn="l" rtl="0">
              <a:spcBef>
                <a:spcPts val="0"/>
              </a:spcBef>
              <a:spcAft>
                <a:spcPts val="0"/>
              </a:spcAft>
              <a:buClr>
                <a:schemeClr val="dk1"/>
              </a:buClr>
              <a:buSzPts val="1100"/>
              <a:buFont typeface="Arial"/>
              <a:buNone/>
            </a:pPr>
            <a:r>
              <a:rPr lang="en">
                <a:solidFill>
                  <a:schemeClr val="dk1"/>
                </a:solidFill>
              </a:rPr>
              <a:t>In terms of material, this week will start with how we track issues with software</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how we communicate with and around software issues as a team</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And how we can use GitHub to manage these issues</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Using GitHub project boards to view and </a:t>
            </a:r>
            <a:r>
              <a:rPr lang="en" err="1">
                <a:solidFill>
                  <a:schemeClr val="dk1"/>
                </a:solidFill>
              </a:rPr>
              <a:t>organise</a:t>
            </a:r>
            <a:r>
              <a:rPr lang="en">
                <a:solidFill>
                  <a:schemeClr val="dk1"/>
                </a:solidFill>
              </a:rPr>
              <a:t> these issues, again as a team</a:t>
            </a:r>
            <a:endParaRPr>
              <a:solidFill>
                <a:schemeClr val="dk1"/>
              </a:solidFill>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
              <a:t>So after the the first episode it's about assessing the suitability of software for reuse - as a team</a:t>
            </a:r>
            <a:endParaRPr/>
          </a:p>
          <a:p>
            <a:pPr marL="457200" lvl="0" indent="-298450" algn="l" rtl="0">
              <a:lnSpc>
                <a:spcPct val="100000"/>
              </a:lnSpc>
              <a:spcBef>
                <a:spcPts val="0"/>
              </a:spcBef>
              <a:spcAft>
                <a:spcPts val="0"/>
              </a:spcAft>
              <a:buSzPts val="1100"/>
              <a:buChar char="-"/>
            </a:pPr>
            <a:r>
              <a:rPr lang="en"/>
              <a:t>So within your zoom breakout rooms you'll act as a team</a:t>
            </a:r>
            <a:endParaRPr/>
          </a:p>
          <a:p>
            <a:pPr marL="457200" lvl="0" indent="-298450" algn="l" rtl="0">
              <a:lnSpc>
                <a:spcPct val="100000"/>
              </a:lnSpc>
              <a:spcBef>
                <a:spcPts val="0"/>
              </a:spcBef>
              <a:spcAft>
                <a:spcPts val="0"/>
              </a:spcAft>
              <a:buSzPts val="1100"/>
              <a:buChar char="-"/>
            </a:pPr>
            <a:r>
              <a:rPr lang="en"/>
              <a:t>Pick one of the repositories you've been working on to be a team repository,</a:t>
            </a:r>
            <a:endParaRPr/>
          </a:p>
          <a:p>
            <a:pPr marL="457200" lvl="0" indent="-298450" algn="l" rtl="0">
              <a:lnSpc>
                <a:spcPct val="100000"/>
              </a:lnSpc>
              <a:spcBef>
                <a:spcPts val="0"/>
              </a:spcBef>
              <a:spcAft>
                <a:spcPts val="0"/>
              </a:spcAft>
              <a:buSzPts val="1100"/>
              <a:buChar char="-"/>
            </a:pPr>
            <a:r>
              <a:rPr lang="en"/>
              <a:t>And then conduct an assessment of another team's repository, registering issues on their repository as you go</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
              <a:t>In the follow-up exercises to that, you'll be working on the issues another team has registered on your repository</a:t>
            </a:r>
            <a:endParaRPr/>
          </a:p>
          <a:p>
            <a:pPr marL="457200" lvl="0" indent="-298450" algn="l" rtl="0">
              <a:lnSpc>
                <a:spcPct val="100000"/>
              </a:lnSpc>
              <a:spcBef>
                <a:spcPts val="0"/>
              </a:spcBef>
              <a:spcAft>
                <a:spcPts val="0"/>
              </a:spcAft>
              <a:buSzPts val="1100"/>
              <a:buChar char="-"/>
            </a:pPr>
            <a:r>
              <a:rPr lang="en"/>
              <a:t>You'll be using techniques such as effort estimation and </a:t>
            </a:r>
            <a:r>
              <a:rPr lang="en" err="1"/>
              <a:t>prioritisation</a:t>
            </a:r>
            <a:r>
              <a:rPr lang="en"/>
              <a:t> to work out which issues are most important and what you can achieve given the effort you have available within your team</a:t>
            </a:r>
            <a:endParaRPr/>
          </a:p>
          <a:p>
            <a:pPr marL="457200" lvl="0" indent="-298450" algn="l" rtl="0">
              <a:lnSpc>
                <a:spcPct val="100000"/>
              </a:lnSpc>
              <a:spcBef>
                <a:spcPts val="0"/>
              </a:spcBef>
              <a:spcAft>
                <a:spcPts val="0"/>
              </a:spcAft>
              <a:buSzPts val="1100"/>
              <a:buChar char="-"/>
            </a:pPr>
            <a:r>
              <a:rPr lang="en"/>
              <a:t>Once you've done that, the idea is you'll divide up the work amongst yourselves and resolve them with the time remaining - in what's known as a sprint (or a mini-sprint in this case)</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
              <a:t>Hopefully it'll be fun!</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
              <a:t>So the key messages from this section are that</a:t>
            </a:r>
            <a:endParaRPr/>
          </a:p>
          <a:p>
            <a:pPr marL="457200" lvl="0" indent="-298450" algn="l" rtl="0">
              <a:lnSpc>
                <a:spcPct val="100000"/>
              </a:lnSpc>
              <a:spcBef>
                <a:spcPts val="0"/>
              </a:spcBef>
              <a:spcAft>
                <a:spcPts val="0"/>
              </a:spcAft>
              <a:buSzPts val="1100"/>
              <a:buChar char="-"/>
            </a:pPr>
            <a:r>
              <a:rPr lang="en"/>
              <a:t>It's a good idea to be diligent in selecting software we want to use in our projects</a:t>
            </a:r>
            <a:endParaRPr/>
          </a:p>
          <a:p>
            <a:pPr marL="914400" lvl="1" indent="-298450" algn="l" rtl="0">
              <a:lnSpc>
                <a:spcPct val="100000"/>
              </a:lnSpc>
              <a:spcBef>
                <a:spcPts val="0"/>
              </a:spcBef>
              <a:spcAft>
                <a:spcPts val="0"/>
              </a:spcAft>
              <a:buSzPts val="1100"/>
              <a:buChar char="-"/>
            </a:pPr>
            <a:r>
              <a:rPr lang="en"/>
              <a:t>we should take time to determine whether the software we </a:t>
            </a:r>
            <a:r>
              <a:rPr lang="en" b="1"/>
              <a:t>can</a:t>
            </a:r>
            <a:r>
              <a:rPr lang="en"/>
              <a:t> use is a good fit</a:t>
            </a:r>
            <a:endParaRPr/>
          </a:p>
          <a:p>
            <a:pPr marL="457200" lvl="0" indent="-298450" algn="l" rtl="0">
              <a:lnSpc>
                <a:spcPct val="100000"/>
              </a:lnSpc>
              <a:spcBef>
                <a:spcPts val="0"/>
              </a:spcBef>
              <a:spcAft>
                <a:spcPts val="0"/>
              </a:spcAft>
              <a:buSzPts val="1100"/>
              <a:buChar char="-"/>
            </a:pPr>
            <a:r>
              <a:rPr lang="en"/>
              <a:t>Also that requirements effort estimation and </a:t>
            </a:r>
            <a:r>
              <a:rPr lang="en" err="1"/>
              <a:t>prioritisation</a:t>
            </a:r>
            <a:r>
              <a:rPr lang="en"/>
              <a:t> are key tools that help us maintain focus on what's important for our project, and also what we can achieve</a:t>
            </a:r>
            <a:endParaRPr/>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SzPts val="1100"/>
              <a:buNone/>
            </a:pPr>
            <a:r>
              <a:rPr lang="en"/>
              <a:t>Since there's a bit of solo work first then group exercises, there's a bit of synching-up you'll need to do as a team to work together on the group exercises - so perhaps try to work through the first episode and finish by about (say) 2pm if you can</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
              <a:t>You'll also need to choose one of your team's repositories to represent your group - you can do this any way you wish!</a:t>
            </a:r>
            <a:endParaRPr/>
          </a:p>
          <a:p>
            <a:pPr marL="0" lvl="0" indent="0" algn="l" rtl="0">
              <a:lnSpc>
                <a:spcPct val="100000"/>
              </a:lnSpc>
              <a:spcBef>
                <a:spcPts val="0"/>
              </a:spcBef>
              <a:spcAft>
                <a:spcPts val="0"/>
              </a:spcAft>
              <a:buSzPts val="1100"/>
              <a:buNone/>
            </a:pPr>
            <a:r>
              <a:rPr lang="en"/>
              <a:t>There's a section in the feedback doc for Section 5 where you can share your repository's URL with another team - the exercise will tell you how to do it, essentially sharing it in a shared Google Doc. I'll share that in the Teams chat after you start.</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
              <a:t>Here's the shared Google Document:</a:t>
            </a:r>
            <a:br>
              <a:rPr lang="en"/>
            </a:br>
            <a:r>
              <a:rPr lang="en" u="sng">
                <a:solidFill>
                  <a:schemeClr val="hlink"/>
                </a:solidFill>
                <a:hlinkClick r:id="rId3"/>
              </a:rPr>
              <a:t>https://docs.google.com/document/d/1dZ3hE-VpJ4QiPMXeYheBMTf1BLDy6IBBfXH2LUG5KkU/edit#</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
              <a:t>But of course, let us know if you have any questions!</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
              <a:t>On that note - any questions before we start?</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
                <a:solidFill>
                  <a:schemeClr val="dk1"/>
                </a:solidFill>
              </a:rPr>
              <a:t>Stewart </a:t>
            </a:r>
            <a:r>
              <a:rPr lang="en" err="1">
                <a:solidFill>
                  <a:schemeClr val="dk1"/>
                </a:solidFill>
              </a:rPr>
              <a:t>Macinnes</a:t>
            </a:r>
            <a:r>
              <a:rPr lang="en">
                <a:solidFill>
                  <a:schemeClr val="dk1"/>
                </a:solidFill>
              </a:rPr>
              <a:t>, project manager talking on software lifecycle</a:t>
            </a:r>
            <a:endParaRPr>
              <a:solidFill>
                <a:schemeClr val="dk1"/>
              </a:solidFill>
            </a:endParaRPr>
          </a:p>
          <a:p>
            <a:pPr marL="0" lvl="0" indent="0" algn="l" rtl="0">
              <a:lnSpc>
                <a:spcPct val="100000"/>
              </a:lnSpc>
              <a:spcBef>
                <a:spcPts val="0"/>
              </a:spcBef>
              <a:spcAft>
                <a:spcPts val="0"/>
              </a:spcAft>
              <a:buSzPts val="1100"/>
              <a:buNone/>
            </a:pPr>
            <a:endParaRPr>
              <a:solidFill>
                <a:schemeClr val="dk1"/>
              </a:solidFill>
            </a:endParaRPr>
          </a:p>
          <a:p>
            <a:pPr marL="0" lvl="0" indent="0" algn="l" rtl="0">
              <a:lnSpc>
                <a:spcPct val="100000"/>
              </a:lnSpc>
              <a:spcBef>
                <a:spcPts val="0"/>
              </a:spcBef>
              <a:spcAft>
                <a:spcPts val="0"/>
              </a:spcAft>
              <a:buSzPts val="1100"/>
              <a:buNone/>
            </a:pPr>
            <a:r>
              <a:rPr lang="en"/>
              <a:t>Are the breakout rooms ready?</a:t>
            </a:r>
            <a:endParaRPr/>
          </a:p>
          <a:p>
            <a:pPr marL="0" lvl="0" indent="0" algn="l" rtl="0">
              <a:spcBef>
                <a:spcPts val="0"/>
              </a:spcBef>
              <a:spcAft>
                <a:spcPts val="0"/>
              </a:spcAft>
              <a:buClr>
                <a:schemeClr val="dk1"/>
              </a:buClr>
              <a:buSzPts val="1100"/>
              <a:buFont typeface="Arial"/>
              <a:buNone/>
            </a:pPr>
            <a:r>
              <a:rPr lang="en">
                <a:solidFill>
                  <a:schemeClr val="dk1"/>
                </a:solidFill>
              </a:rPr>
              <a:t>See you later at 15:30!</a:t>
            </a:r>
            <a:endParaRPr>
              <a:solidFill>
                <a:schemeClr val="dk1"/>
              </a:solidFill>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15b3d0933d0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4" name="Google Shape;314;g15b3d0933d0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0" name="Google Shape;320;p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98450" algn="l" rtl="0">
              <a:lnSpc>
                <a:spcPct val="100000"/>
              </a:lnSpc>
              <a:spcBef>
                <a:spcPts val="0"/>
              </a:spcBef>
              <a:spcAft>
                <a:spcPts val="0"/>
              </a:spcAft>
              <a:buSzPts val="1100"/>
              <a:buChar char="●"/>
            </a:pPr>
            <a:r>
              <a:rPr lang="en"/>
              <a:t>Reflection on concepts covered over the past 5 days</a:t>
            </a:r>
            <a:endParaRPr/>
          </a:p>
          <a:p>
            <a:pPr marL="914400" lvl="1" indent="-298450" algn="l" rtl="0">
              <a:lnSpc>
                <a:spcPct val="100000"/>
              </a:lnSpc>
              <a:spcBef>
                <a:spcPts val="0"/>
              </a:spcBef>
              <a:spcAft>
                <a:spcPts val="0"/>
              </a:spcAft>
              <a:buSzPts val="1100"/>
              <a:buChar char="○"/>
            </a:pPr>
            <a:r>
              <a:rPr lang="en"/>
              <a:t>Either individual or group concept map</a:t>
            </a:r>
            <a:endParaRPr/>
          </a:p>
          <a:p>
            <a:pPr marL="914400" lvl="1" indent="-298450" algn="l" rtl="0">
              <a:lnSpc>
                <a:spcPct val="100000"/>
              </a:lnSpc>
              <a:spcBef>
                <a:spcPts val="0"/>
              </a:spcBef>
              <a:spcAft>
                <a:spcPts val="0"/>
              </a:spcAft>
              <a:buSzPts val="1100"/>
              <a:buChar char="○"/>
            </a:pPr>
            <a:r>
              <a:rPr lang="en"/>
              <a:t>Or get them to organise concepts along 2 axes/4 quadrants (usefulness vs. time to learn to apply) or just order them by usefulness</a:t>
            </a:r>
            <a:endParaRPr/>
          </a:p>
          <a:p>
            <a:pPr marL="457200" lvl="0" indent="-298450" algn="l" rtl="0">
              <a:lnSpc>
                <a:spcPct val="100000"/>
              </a:lnSpc>
              <a:spcBef>
                <a:spcPts val="0"/>
              </a:spcBef>
              <a:spcAft>
                <a:spcPts val="0"/>
              </a:spcAft>
              <a:buSzPts val="1100"/>
              <a:buChar char="●"/>
            </a:pPr>
            <a:r>
              <a:rPr lang="en"/>
              <a:t>Post-workshop survey</a:t>
            </a:r>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6" name="Google Shape;76;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a:solidFill>
                  <a:schemeClr val="dk1"/>
                </a:solidFill>
              </a:rPr>
              <a:t>Is a typical research lifecycle a waterfall? Nope.</a:t>
            </a: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
                <a:solidFill>
                  <a:schemeClr val="dk1"/>
                </a:solidFill>
              </a:rPr>
              <a:t>It's rarely that simple in practice</a:t>
            </a: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
                <a:solidFill>
                  <a:schemeClr val="dk1"/>
                </a:solidFill>
              </a:rPr>
              <a:t>And there are a number of reasons for this</a:t>
            </a:r>
            <a:endParaRPr>
              <a:solidFill>
                <a:schemeClr val="dk1"/>
              </a:solidFill>
            </a:endParaRPr>
          </a:p>
          <a:p>
            <a:pPr marL="457200" lvl="0" indent="-298450" algn="l" rtl="0">
              <a:lnSpc>
                <a:spcPct val="100000"/>
              </a:lnSpc>
              <a:spcBef>
                <a:spcPts val="0"/>
              </a:spcBef>
              <a:spcAft>
                <a:spcPts val="0"/>
              </a:spcAft>
              <a:buClr>
                <a:schemeClr val="dk1"/>
              </a:buClr>
              <a:buSzPts val="1100"/>
              <a:buChar char="-"/>
            </a:pPr>
            <a:r>
              <a:rPr lang="en">
                <a:solidFill>
                  <a:schemeClr val="dk1"/>
                </a:solidFill>
              </a:rPr>
              <a:t>You often find that a group has been building on the same project for years, adding more complexity</a:t>
            </a:r>
            <a:endParaRPr>
              <a:solidFill>
                <a:schemeClr val="dk1"/>
              </a:solidFill>
            </a:endParaRPr>
          </a:p>
          <a:p>
            <a:pPr marL="457200" lvl="0" indent="-298450" algn="l" rtl="0">
              <a:lnSpc>
                <a:spcPct val="100000"/>
              </a:lnSpc>
              <a:spcBef>
                <a:spcPts val="0"/>
              </a:spcBef>
              <a:spcAft>
                <a:spcPts val="0"/>
              </a:spcAft>
              <a:buClr>
                <a:schemeClr val="dk1"/>
              </a:buClr>
              <a:buSzPts val="1100"/>
              <a:buChar char="-"/>
            </a:pPr>
            <a:r>
              <a:rPr lang="en">
                <a:solidFill>
                  <a:schemeClr val="dk1"/>
                </a:solidFill>
              </a:rPr>
              <a:t>The research questions change</a:t>
            </a:r>
            <a:endParaRPr>
              <a:solidFill>
                <a:schemeClr val="dk1"/>
              </a:solidFill>
            </a:endParaRPr>
          </a:p>
          <a:p>
            <a:pPr marL="457200" lvl="0" indent="-298450" algn="l" rtl="0">
              <a:lnSpc>
                <a:spcPct val="100000"/>
              </a:lnSpc>
              <a:spcBef>
                <a:spcPts val="0"/>
              </a:spcBef>
              <a:spcAft>
                <a:spcPts val="0"/>
              </a:spcAft>
              <a:buClr>
                <a:schemeClr val="dk1"/>
              </a:buClr>
              <a:buSzPts val="1100"/>
              <a:buChar char="-"/>
            </a:pPr>
            <a:r>
              <a:rPr lang="en">
                <a:solidFill>
                  <a:schemeClr val="dk1"/>
                </a:solidFill>
              </a:rPr>
              <a:t>The design of a key algorithm needs changing, leading to a need to change the implementation</a:t>
            </a:r>
            <a:endParaRPr>
              <a:solidFill>
                <a:schemeClr val="dk1"/>
              </a:solidFill>
            </a:endParaRPr>
          </a:p>
          <a:p>
            <a:pPr marL="457200" lvl="0" indent="-298450" algn="l" rtl="0">
              <a:lnSpc>
                <a:spcPct val="100000"/>
              </a:lnSpc>
              <a:spcBef>
                <a:spcPts val="0"/>
              </a:spcBef>
              <a:spcAft>
                <a:spcPts val="0"/>
              </a:spcAft>
              <a:buClr>
                <a:schemeClr val="dk1"/>
              </a:buClr>
              <a:buSzPts val="1100"/>
              <a:buChar char="-"/>
            </a:pPr>
            <a:r>
              <a:rPr lang="en">
                <a:solidFill>
                  <a:schemeClr val="dk1"/>
                </a:solidFill>
              </a:rPr>
              <a:t>A mistake is found during data analysis and a bug needs to be fixed pronto</a:t>
            </a:r>
            <a:endParaRPr>
              <a:solidFill>
                <a:schemeClr val="dk1"/>
              </a:solidFill>
            </a:endParaRPr>
          </a:p>
          <a:p>
            <a:pPr marL="457200" lvl="0" indent="-298450" algn="l" rtl="0">
              <a:lnSpc>
                <a:spcPct val="100000"/>
              </a:lnSpc>
              <a:spcBef>
                <a:spcPts val="0"/>
              </a:spcBef>
              <a:spcAft>
                <a:spcPts val="0"/>
              </a:spcAft>
              <a:buClr>
                <a:schemeClr val="dk1"/>
              </a:buClr>
              <a:buSzPts val="1100"/>
              <a:buChar char="-"/>
            </a:pPr>
            <a:r>
              <a:rPr lang="en">
                <a:solidFill>
                  <a:schemeClr val="dk1"/>
                </a:solidFill>
              </a:rPr>
              <a:t>And what happens when a follow-on project crops up, perhaps some time later?</a:t>
            </a:r>
            <a:endParaRPr>
              <a:solidFill>
                <a:schemeClr val="dk1"/>
              </a:solidFill>
            </a:endParaRPr>
          </a:p>
          <a:p>
            <a:pPr marL="457200" lvl="0" indent="-298450" algn="l" rtl="0">
              <a:lnSpc>
                <a:spcPct val="100000"/>
              </a:lnSpc>
              <a:spcBef>
                <a:spcPts val="0"/>
              </a:spcBef>
              <a:spcAft>
                <a:spcPts val="0"/>
              </a:spcAft>
              <a:buClr>
                <a:schemeClr val="dk1"/>
              </a:buClr>
              <a:buSzPts val="1100"/>
              <a:buChar char="-"/>
            </a:pPr>
            <a:r>
              <a:rPr lang="en">
                <a:solidFill>
                  <a:schemeClr val="dk1"/>
                </a:solidFill>
              </a:rPr>
              <a:t>How about other collaborators come on board an existing project?</a:t>
            </a:r>
            <a:endParaRPr>
              <a:solidFill>
                <a:schemeClr val="dk1"/>
              </a:solidFill>
            </a:endParaRPr>
          </a:p>
          <a:p>
            <a:pPr marL="457200" lvl="0" indent="-298450" algn="l" rtl="0">
              <a:lnSpc>
                <a:spcPct val="100000"/>
              </a:lnSpc>
              <a:spcBef>
                <a:spcPts val="0"/>
              </a:spcBef>
              <a:spcAft>
                <a:spcPts val="0"/>
              </a:spcAft>
              <a:buClr>
                <a:schemeClr val="dk1"/>
              </a:buClr>
              <a:buSzPts val="1100"/>
              <a:buChar char="-"/>
            </a:pPr>
            <a:r>
              <a:rPr lang="en">
                <a:solidFill>
                  <a:schemeClr val="dk1"/>
                </a:solidFill>
              </a:rPr>
              <a:t>Someone wants to reproduce your results by running your software themselves?</a:t>
            </a:r>
            <a:endParaRPr>
              <a:solidFill>
                <a:schemeClr val="dk1"/>
              </a:solidFill>
            </a:endParaRPr>
          </a:p>
          <a:p>
            <a:pPr marL="457200" lvl="0" indent="-298450" algn="l" rtl="0">
              <a:lnSpc>
                <a:spcPct val="100000"/>
              </a:lnSpc>
              <a:spcBef>
                <a:spcPts val="0"/>
              </a:spcBef>
              <a:spcAft>
                <a:spcPts val="0"/>
              </a:spcAft>
              <a:buClr>
                <a:schemeClr val="dk1"/>
              </a:buClr>
              <a:buSzPts val="1100"/>
              <a:buChar char="-"/>
            </a:pPr>
            <a:r>
              <a:rPr lang="en">
                <a:solidFill>
                  <a:schemeClr val="dk1"/>
                </a:solidFill>
              </a:rPr>
              <a:t>Also: very few people plan for their project to decline gracefully, as it's utility ends and becomes superceded</a:t>
            </a:r>
            <a:endParaRPr>
              <a:solidFill>
                <a:schemeClr val="dk1"/>
              </a:solidFill>
            </a:endParaRPr>
          </a:p>
          <a:p>
            <a:pPr marL="914400" lvl="0" indent="-298450" algn="l" rtl="0">
              <a:lnSpc>
                <a:spcPct val="100000"/>
              </a:lnSpc>
              <a:spcBef>
                <a:spcPts val="0"/>
              </a:spcBef>
              <a:spcAft>
                <a:spcPts val="0"/>
              </a:spcAft>
              <a:buClr>
                <a:schemeClr val="dk1"/>
              </a:buClr>
              <a:buSzPts val="1100"/>
              <a:buChar char="-"/>
            </a:pPr>
            <a:r>
              <a:rPr lang="en">
                <a:solidFill>
                  <a:schemeClr val="dk1"/>
                </a:solidFill>
              </a:rPr>
              <a:t>You probably don’t want it to decline - but it will given enough time - so a good idea to consider this aspect</a:t>
            </a: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a:p>
            <a:pPr marL="0" lvl="0" indent="0" algn="l" rtl="0">
              <a:lnSpc>
                <a:spcPct val="100000"/>
              </a:lnSpc>
              <a:spcBef>
                <a:spcPts val="0"/>
              </a:spcBef>
              <a:spcAft>
                <a:spcPts val="0"/>
              </a:spcAft>
              <a:buSzPts val="1100"/>
              <a:buNone/>
            </a:pPr>
            <a:r>
              <a:rPr lang="en"/>
              <a:t>We're not even considering integration with other software as as a required part of a collaboration</a:t>
            </a:r>
            <a:endParaRPr/>
          </a:p>
          <a:p>
            <a:pPr marL="0" lvl="0" indent="0" algn="l" rtl="0">
              <a:lnSpc>
                <a:spcPct val="100000"/>
              </a:lnSpc>
              <a:spcBef>
                <a:spcPts val="0"/>
              </a:spcBef>
              <a:spcAft>
                <a:spcPts val="0"/>
              </a:spcAft>
              <a:buSzPts val="1100"/>
              <a:buNone/>
            </a:pPr>
            <a:r>
              <a:rPr lang="en"/>
              <a:t>Far more complicated!</a:t>
            </a:r>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7" name="Google Shape;117;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Even heavily engineered projects get it wrong.</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
              <a:t>Here's an example: the Ariane 5 rocket.</a:t>
            </a:r>
            <a:endParaRPr/>
          </a:p>
          <a:p>
            <a:pPr marL="457200" lvl="0" indent="-298450" algn="l" rtl="0">
              <a:lnSpc>
                <a:spcPct val="100000"/>
              </a:lnSpc>
              <a:spcBef>
                <a:spcPts val="0"/>
              </a:spcBef>
              <a:spcAft>
                <a:spcPts val="0"/>
              </a:spcAft>
              <a:buSzPts val="1100"/>
              <a:buChar char="-"/>
            </a:pPr>
            <a:r>
              <a:rPr lang="en"/>
              <a:t>$7B development</a:t>
            </a:r>
            <a:endParaRPr/>
          </a:p>
          <a:p>
            <a:pPr marL="457200" lvl="0" indent="-298450" algn="l" rtl="0">
              <a:lnSpc>
                <a:spcPct val="100000"/>
              </a:lnSpc>
              <a:spcBef>
                <a:spcPts val="0"/>
              </a:spcBef>
              <a:spcAft>
                <a:spcPts val="0"/>
              </a:spcAft>
              <a:buSzPts val="1100"/>
              <a:buChar char="-"/>
            </a:pPr>
            <a:r>
              <a:rPr lang="en"/>
              <a:t>$500 milion rocket</a:t>
            </a:r>
            <a:endParaRPr/>
          </a:p>
          <a:p>
            <a:pPr marL="457200" lvl="0" indent="-298450" algn="l" rtl="0">
              <a:lnSpc>
                <a:spcPct val="100000"/>
              </a:lnSpc>
              <a:spcBef>
                <a:spcPts val="0"/>
              </a:spcBef>
              <a:spcAft>
                <a:spcPts val="0"/>
              </a:spcAft>
              <a:buSzPts val="1100"/>
              <a:buChar char="-"/>
            </a:pPr>
            <a:r>
              <a:rPr lang="en"/>
              <a:t>Used Ariane 4 code - a good thing right? Reusing code?</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
                <a:solidFill>
                  <a:schemeClr val="dk1"/>
                </a:solidFill>
              </a:rPr>
              <a:t>Problem was ultimately c</a:t>
            </a:r>
            <a:r>
              <a:rPr lang="en"/>
              <a:t>aused an arithmetic overflow. Why wasn't this caught?</a:t>
            </a:r>
            <a:endParaRPr/>
          </a:p>
          <a:p>
            <a:pPr marL="0" lvl="0" indent="0" algn="l" rtl="0">
              <a:lnSpc>
                <a:spcPct val="100000"/>
              </a:lnSpc>
              <a:spcBef>
                <a:spcPts val="0"/>
              </a:spcBef>
              <a:spcAft>
                <a:spcPts val="0"/>
              </a:spcAft>
              <a:buSzPts val="1100"/>
              <a:buNone/>
            </a:pPr>
            <a:r>
              <a:rPr lang="en"/>
              <a:t>An exception in the code that dealt with this situation was disabled.</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
              <a:t>Truly spectacular failure. Could have been caught during:</a:t>
            </a:r>
            <a:endParaRPr/>
          </a:p>
          <a:p>
            <a:pPr marL="457200" lvl="0" indent="-298450" algn="l" rtl="0">
              <a:lnSpc>
                <a:spcPct val="100000"/>
              </a:lnSpc>
              <a:spcBef>
                <a:spcPts val="0"/>
              </a:spcBef>
              <a:spcAft>
                <a:spcPts val="0"/>
              </a:spcAft>
              <a:buSzPts val="1100"/>
              <a:buChar char="-"/>
            </a:pPr>
            <a:r>
              <a:rPr lang="en"/>
              <a:t>Requirements</a:t>
            </a:r>
            <a:endParaRPr/>
          </a:p>
          <a:p>
            <a:pPr marL="457200" lvl="0" indent="-298450" algn="l" rtl="0">
              <a:lnSpc>
                <a:spcPct val="100000"/>
              </a:lnSpc>
              <a:spcBef>
                <a:spcPts val="0"/>
              </a:spcBef>
              <a:spcAft>
                <a:spcPts val="0"/>
              </a:spcAft>
              <a:buSzPts val="1100"/>
              <a:buChar char="-"/>
            </a:pPr>
            <a:r>
              <a:rPr lang="en"/>
              <a:t>Design</a:t>
            </a:r>
            <a:endParaRPr/>
          </a:p>
          <a:p>
            <a:pPr marL="457200" lvl="0" indent="-298450" algn="l" rtl="0">
              <a:lnSpc>
                <a:spcPct val="100000"/>
              </a:lnSpc>
              <a:spcBef>
                <a:spcPts val="0"/>
              </a:spcBef>
              <a:spcAft>
                <a:spcPts val="0"/>
              </a:spcAft>
              <a:buSzPts val="1100"/>
              <a:buChar char="-"/>
            </a:pPr>
            <a:r>
              <a:rPr lang="en"/>
              <a:t>Reuse of Ariane 4 code</a:t>
            </a:r>
            <a:endParaRPr/>
          </a:p>
          <a:p>
            <a:pPr marL="457200" lvl="0" indent="-298450" algn="l" rtl="0">
              <a:lnSpc>
                <a:spcPct val="100000"/>
              </a:lnSpc>
              <a:spcBef>
                <a:spcPts val="0"/>
              </a:spcBef>
              <a:spcAft>
                <a:spcPts val="0"/>
              </a:spcAft>
              <a:buSzPts val="1100"/>
              <a:buChar char="-"/>
            </a:pPr>
            <a:r>
              <a:rPr lang="en"/>
              <a:t>Testing?</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0" name="Google Shape;130;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Consider this scale: software engineering at one end, pure research on the other...</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
              <a:t>How far towards software engineering should you go?</a:t>
            </a:r>
            <a:endParaRPr/>
          </a:p>
          <a:p>
            <a:pPr marL="0" lvl="0" indent="0" algn="l" rtl="0">
              <a:lnSpc>
                <a:spcPct val="100000"/>
              </a:lnSpc>
              <a:spcBef>
                <a:spcPts val="0"/>
              </a:spcBef>
              <a:spcAft>
                <a:spcPts val="0"/>
              </a:spcAft>
              <a:buSzPts val="1100"/>
              <a:buNone/>
            </a:pPr>
            <a:r>
              <a:rPr lang="en"/>
              <a:t>Where do you see yourself on this scale?</a:t>
            </a:r>
            <a:endParaRPr/>
          </a:p>
          <a:p>
            <a:pPr marL="0" lvl="0" indent="0" algn="l" rtl="0">
              <a:lnSpc>
                <a:spcPct val="100000"/>
              </a:lnSpc>
              <a:spcBef>
                <a:spcPts val="0"/>
              </a:spcBef>
              <a:spcAft>
                <a:spcPts val="0"/>
              </a:spcAft>
              <a:buSzPts val="1100"/>
              <a:buNone/>
            </a:pPr>
            <a:r>
              <a:rPr lang="en"/>
              <a:t>And importantly: how far </a:t>
            </a:r>
            <a:r>
              <a:rPr lang="en" i="1"/>
              <a:t>should</a:t>
            </a:r>
            <a:r>
              <a:rPr lang="en"/>
              <a:t> you go?</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
              <a:t>Can always learn new skills</a:t>
            </a:r>
            <a:endParaRPr/>
          </a:p>
          <a:p>
            <a:pPr marL="0" lvl="0" indent="0" algn="l" rtl="0">
              <a:lnSpc>
                <a:spcPct val="100000"/>
              </a:lnSpc>
              <a:spcBef>
                <a:spcPts val="0"/>
              </a:spcBef>
              <a:spcAft>
                <a:spcPts val="0"/>
              </a:spcAft>
              <a:buSzPts val="1100"/>
              <a:buNone/>
            </a:pPr>
            <a:r>
              <a:rPr lang="en"/>
              <a:t>But research pays the bills</a:t>
            </a:r>
            <a:endParaRPr/>
          </a:p>
          <a:p>
            <a:pPr marL="0" lvl="0" indent="0" algn="l" rtl="0">
              <a:lnSpc>
                <a:spcPct val="100000"/>
              </a:lnSpc>
              <a:spcBef>
                <a:spcPts val="0"/>
              </a:spcBef>
              <a:spcAft>
                <a:spcPts val="0"/>
              </a:spcAft>
              <a:buSzPts val="1100"/>
              <a:buNone/>
            </a:pPr>
            <a:r>
              <a:rPr lang="en"/>
              <a:t>Limited time - can't do everything!</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
              <a:t>So there is a tradeoff.</a:t>
            </a:r>
            <a:endParaRPr/>
          </a:p>
          <a:p>
            <a:pPr marL="0" lvl="0" indent="0" algn="l" rtl="0">
              <a:lnSpc>
                <a:spcPct val="100000"/>
              </a:lnSpc>
              <a:spcBef>
                <a:spcPts val="0"/>
              </a:spcBef>
              <a:spcAft>
                <a:spcPts val="0"/>
              </a:spcAft>
              <a:buSzPts val="1100"/>
              <a:buNone/>
            </a:pPr>
            <a:r>
              <a:rPr lang="en"/>
              <a:t>But some core skills, such as those taught in this course, can add to your skills toolbox</a:t>
            </a:r>
            <a:endParaRPr/>
          </a:p>
          <a:p>
            <a:pPr marL="0" lvl="0" indent="0" algn="l" rtl="0">
              <a:lnSpc>
                <a:spcPct val="100000"/>
              </a:lnSpc>
              <a:spcBef>
                <a:spcPts val="0"/>
              </a:spcBef>
              <a:spcAft>
                <a:spcPts val="0"/>
              </a:spcAft>
              <a:buSzPts val="1100"/>
              <a:buNone/>
            </a:pPr>
            <a:r>
              <a:rPr lang="en"/>
              <a:t>And really make a difference</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
              <a:t>Can always learn more SE skills later!</a:t>
            </a:r>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6" name="Google Shape;146;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So let's have a look at where this course came from...</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
              <a:t>So what's motivated this course, what's </a:t>
            </a:r>
            <a:r>
              <a:rPr lang="en">
                <a:solidFill>
                  <a:schemeClr val="dk1"/>
                </a:solidFill>
              </a:rPr>
              <a:t>happened so far with it, </a:t>
            </a:r>
            <a:r>
              <a:rPr lang="en"/>
              <a:t>and where is it going?</a:t>
            </a:r>
            <a:endParaRPr/>
          </a:p>
          <a:p>
            <a:pPr marL="0" lvl="0" indent="0" algn="l" rtl="0">
              <a:lnSpc>
                <a:spcPct val="100000"/>
              </a:lnSpc>
              <a:spcBef>
                <a:spcPts val="0"/>
              </a:spcBef>
              <a:spcAft>
                <a:spcPts val="0"/>
              </a:spcAft>
              <a:buSzPts val="1100"/>
              <a:buNone/>
            </a:pPr>
            <a:r>
              <a:rPr lang="en"/>
              <a:t>A bit of background</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
              <a:t>The Research Software Engineering community - within the UK and abroad - is growing</a:t>
            </a:r>
            <a:endParaRPr/>
          </a:p>
          <a:p>
            <a:pPr marL="0" lvl="0" indent="0" algn="l" rtl="0">
              <a:lnSpc>
                <a:spcPct val="100000"/>
              </a:lnSpc>
              <a:spcBef>
                <a:spcPts val="0"/>
              </a:spcBef>
              <a:spcAft>
                <a:spcPts val="0"/>
              </a:spcAft>
              <a:buSzPts val="1100"/>
              <a:buNone/>
            </a:pPr>
            <a:r>
              <a:rPr lang="en">
                <a:solidFill>
                  <a:schemeClr val="dk1"/>
                </a:solidFill>
              </a:rPr>
              <a:t>- Where an RSE is someone who writes research software - very likely yourselves</a:t>
            </a:r>
            <a:endParaRPr/>
          </a:p>
          <a:p>
            <a:pPr marL="0" lvl="0" indent="0" algn="l" rtl="0">
              <a:lnSpc>
                <a:spcPct val="100000"/>
              </a:lnSpc>
              <a:spcBef>
                <a:spcPts val="0"/>
              </a:spcBef>
              <a:spcAft>
                <a:spcPts val="0"/>
              </a:spcAft>
              <a:buSzPts val="1100"/>
              <a:buNone/>
            </a:pPr>
            <a:r>
              <a:rPr lang="en"/>
              <a:t>- And the demands on RSEs as the needs and complexity of research software continue to increase</a:t>
            </a:r>
            <a:endParaRPr/>
          </a:p>
          <a:p>
            <a:pPr marL="0" lvl="0" indent="0" algn="l" rtl="0">
              <a:lnSpc>
                <a:spcPct val="100000"/>
              </a:lnSpc>
              <a:spcBef>
                <a:spcPts val="0"/>
              </a:spcBef>
              <a:spcAft>
                <a:spcPts val="0"/>
              </a:spcAft>
              <a:buSzPts val="1100"/>
              <a:buNone/>
            </a:pPr>
            <a:r>
              <a:rPr lang="en"/>
              <a:t>- Training conducted by initiatives such as the Carpentries, community surveys conducted by the Institute, Institute consultancy projects, collaborations with others - all point to the same thing</a:t>
            </a:r>
            <a:endParaRPr/>
          </a:p>
          <a:p>
            <a:pPr marL="0" lvl="0" indent="0" algn="l" rtl="0">
              <a:lnSpc>
                <a:spcPct val="100000"/>
              </a:lnSpc>
              <a:spcBef>
                <a:spcPts val="0"/>
              </a:spcBef>
              <a:spcAft>
                <a:spcPts val="0"/>
              </a:spcAft>
              <a:buSzPts val="1100"/>
              <a:buNone/>
            </a:pPr>
            <a:r>
              <a:rPr lang="en"/>
              <a:t>- That the community is in need of further upskilling, and that there's a gap in training curricula and courses</a:t>
            </a:r>
            <a:endParaRPr/>
          </a:p>
          <a:p>
            <a:pPr marL="0" lvl="0" indent="0" algn="l" rtl="0">
              <a:lnSpc>
                <a:spcPct val="100000"/>
              </a:lnSpc>
              <a:spcBef>
                <a:spcPts val="0"/>
              </a:spcBef>
              <a:spcAft>
                <a:spcPts val="0"/>
              </a:spcAft>
              <a:buSzPts val="1100"/>
              <a:buNone/>
            </a:pPr>
            <a:r>
              <a:rPr lang="en"/>
              <a:t>- Particularly in the area of software development skills within collaborative teams</a:t>
            </a:r>
            <a:endParaRPr/>
          </a:p>
          <a:p>
            <a:pPr marL="0" lvl="0" indent="0" algn="l" rtl="0">
              <a:lnSpc>
                <a:spcPct val="100000"/>
              </a:lnSpc>
              <a:spcBef>
                <a:spcPts val="0"/>
              </a:spcBef>
              <a:spcAft>
                <a:spcPts val="0"/>
              </a:spcAft>
              <a:buSzPts val="1100"/>
              <a:buNone/>
            </a:pPr>
            <a:r>
              <a:rPr lang="en"/>
              <a:t>- Initiatives like the Carpentries have done an exceptional job of upskilling the community with foundational computational and data management skills</a:t>
            </a:r>
            <a:endParaRPr/>
          </a:p>
          <a:p>
            <a:pPr marL="0" lvl="0" indent="0" algn="l" rtl="0">
              <a:lnSpc>
                <a:spcPct val="100000"/>
              </a:lnSpc>
              <a:spcBef>
                <a:spcPts val="0"/>
              </a:spcBef>
              <a:spcAft>
                <a:spcPts val="0"/>
              </a:spcAft>
              <a:buSzPts val="1100"/>
              <a:buNone/>
            </a:pPr>
            <a:r>
              <a:rPr lang="en"/>
              <a:t>- But what comes after that?</a:t>
            </a:r>
            <a:endParaRPr/>
          </a:p>
          <a:p>
            <a:pPr marL="0" lvl="0" indent="0" algn="l" rtl="0">
              <a:lnSpc>
                <a:spcPct val="100000"/>
              </a:lnSpc>
              <a:spcBef>
                <a:spcPts val="0"/>
              </a:spcBef>
              <a:spcAft>
                <a:spcPts val="0"/>
              </a:spcAft>
              <a:buSzPts val="1100"/>
              <a:buNone/>
            </a:pPr>
            <a:r>
              <a:rPr lang="en"/>
              <a:t>- In a way, we're faced with a similar situation we had previously, before training like the Carpentry courses came along</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
              <a:t>So back in May last year, the Institute commissioned the development of this intermediate course</a:t>
            </a:r>
            <a:endParaRPr/>
          </a:p>
          <a:p>
            <a:pPr marL="0" lvl="0" indent="0" algn="l" rtl="0">
              <a:lnSpc>
                <a:spcPct val="100000"/>
              </a:lnSpc>
              <a:spcBef>
                <a:spcPts val="0"/>
              </a:spcBef>
              <a:spcAft>
                <a:spcPts val="0"/>
              </a:spcAft>
              <a:buSzPts val="1100"/>
              <a:buNone/>
            </a:pPr>
            <a:r>
              <a:rPr lang="en"/>
              <a:t>- Many of our other training, consultancy, and collaborative activities had pointed quite firmly at what those topics should be</a:t>
            </a:r>
            <a:endParaRPr/>
          </a:p>
          <a:p>
            <a:pPr marL="0" lvl="0" indent="0" algn="l" rtl="0">
              <a:lnSpc>
                <a:spcPct val="100000"/>
              </a:lnSpc>
              <a:spcBef>
                <a:spcPts val="0"/>
              </a:spcBef>
              <a:spcAft>
                <a:spcPts val="0"/>
              </a:spcAft>
              <a:buSzPts val="1100"/>
              <a:buNone/>
            </a:pPr>
            <a:r>
              <a:rPr lang="en"/>
              <a:t>- That is, beyond novice skills</a:t>
            </a:r>
            <a:endParaRPr/>
          </a:p>
          <a:p>
            <a:pPr marL="0" lvl="0" indent="0" algn="l" rtl="0">
              <a:lnSpc>
                <a:spcPct val="100000"/>
              </a:lnSpc>
              <a:spcBef>
                <a:spcPts val="0"/>
              </a:spcBef>
              <a:spcAft>
                <a:spcPts val="0"/>
              </a:spcAft>
              <a:buSzPts val="1100"/>
              <a:buNone/>
            </a:pPr>
            <a:r>
              <a:rPr lang="en"/>
              <a:t>- And the pandemic last year meant we were also driven to explore new ways of delivering training online</a:t>
            </a:r>
            <a:endParaRPr/>
          </a:p>
          <a:p>
            <a:pPr marL="0" lvl="0" indent="0" algn="l" rtl="0">
              <a:lnSpc>
                <a:spcPct val="100000"/>
              </a:lnSpc>
              <a:spcBef>
                <a:spcPts val="0"/>
              </a:spcBef>
              <a:spcAft>
                <a:spcPts val="0"/>
              </a:spcAft>
              <a:buSzPts val="1100"/>
              <a:buNone/>
            </a:pPr>
            <a:r>
              <a:rPr lang="en"/>
              <a:t>- And this all came together to shape the course we now have currently</a:t>
            </a:r>
            <a:endParaRPr/>
          </a:p>
          <a:p>
            <a:pPr marL="0" lvl="0" indent="0" algn="l" rtl="0">
              <a:lnSpc>
                <a:spcPct val="100000"/>
              </a:lnSpc>
              <a:spcBef>
                <a:spcPts val="0"/>
              </a:spcBef>
              <a:spcAft>
                <a:spcPts val="0"/>
              </a:spcAft>
              <a:buSzPts val="1100"/>
              <a:buNone/>
            </a:pPr>
            <a:r>
              <a:rPr lang="en"/>
              <a:t>- So development progressed throughout 2020</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
              <a:t>Then in March &amp; April 2021 we had two internal pilots and one external pilot of the material</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
              <a:t>Following further refinement we placed it into the Carpentry incubator</a:t>
            </a:r>
            <a:endParaRPr/>
          </a:p>
          <a:p>
            <a:pPr marL="0" lvl="0" indent="0" algn="l" rtl="0">
              <a:lnSpc>
                <a:spcPct val="100000"/>
              </a:lnSpc>
              <a:spcBef>
                <a:spcPts val="0"/>
              </a:spcBef>
              <a:spcAft>
                <a:spcPts val="0"/>
              </a:spcAft>
              <a:buSzPts val="1100"/>
              <a:buNone/>
            </a:pPr>
            <a:r>
              <a:rPr lang="en"/>
              <a:t>- A place for Carpentry-style training material to be shared (at any stage of development)</a:t>
            </a:r>
            <a:endParaRPr/>
          </a:p>
          <a:p>
            <a:pPr marL="0" lvl="0" indent="0" algn="l" rtl="0">
              <a:lnSpc>
                <a:spcPct val="100000"/>
              </a:lnSpc>
              <a:spcBef>
                <a:spcPts val="0"/>
              </a:spcBef>
              <a:spcAft>
                <a:spcPts val="0"/>
              </a:spcAft>
              <a:buSzPts val="1100"/>
              <a:buNone/>
            </a:pPr>
            <a:r>
              <a:rPr lang="en"/>
              <a:t>- To raise the profile of lessons in development, attract new collaborators, get feedback, and so on</a:t>
            </a:r>
            <a:endParaRPr/>
          </a:p>
          <a:p>
            <a:pPr marL="0" lvl="0" indent="0" algn="l" rtl="0">
              <a:lnSpc>
                <a:spcPct val="100000"/>
              </a:lnSpc>
              <a:spcBef>
                <a:spcPts val="0"/>
              </a:spcBef>
              <a:spcAft>
                <a:spcPts val="0"/>
              </a:spcAft>
              <a:buSzPts val="1100"/>
              <a:buNone/>
            </a:pPr>
            <a:r>
              <a:rPr lang="en"/>
              <a:t>- Seeing lots of third-party interest in reusing material in own workshops</a:t>
            </a:r>
            <a:endParaRPr/>
          </a:p>
          <a:p>
            <a:pPr marL="0" lvl="0" indent="0" algn="l" rtl="0">
              <a:lnSpc>
                <a:spcPct val="100000"/>
              </a:lnSpc>
              <a:spcBef>
                <a:spcPts val="0"/>
              </a:spcBef>
              <a:spcAft>
                <a:spcPts val="0"/>
              </a:spcAft>
              <a:buSzPts val="1100"/>
              <a:buNone/>
            </a:pPr>
            <a:r>
              <a:rPr lang="en"/>
              <a:t>- </a:t>
            </a:r>
            <a:r>
              <a:rPr lang="en">
                <a:solidFill>
                  <a:schemeClr val="dk1"/>
                </a:solidFill>
              </a:rPr>
              <a:t>We're working with other academic and industrial groups on future training events in 2022</a:t>
            </a: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
                <a:solidFill>
                  <a:schemeClr val="dk1"/>
                </a:solidFill>
              </a:rPr>
              <a:t>- So this is a critical time</a:t>
            </a: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
                <a:solidFill>
                  <a:schemeClr val="dk1"/>
                </a:solidFill>
              </a:rPr>
              <a:t>- As well as helping you to learn some useful skills, this event and your feedback is integral to improving it</a:t>
            </a:r>
            <a:endParaRPr>
              <a:solidFill>
                <a:schemeClr val="dk1"/>
              </a:solidFill>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
              <a:t>- The idea is that anyone can reuse these materials for their own training or other purposes</a:t>
            </a:r>
            <a:endParaRPr/>
          </a:p>
          <a:p>
            <a:pPr marL="0" lvl="0" indent="0" algn="l" rtl="0">
              <a:lnSpc>
                <a:spcPct val="100000"/>
              </a:lnSpc>
              <a:spcBef>
                <a:spcPts val="0"/>
              </a:spcBef>
              <a:spcAft>
                <a:spcPts val="0"/>
              </a:spcAft>
              <a:buSzPts val="1100"/>
              <a:buNone/>
            </a:pPr>
            <a:r>
              <a:rPr lang="en"/>
              <a:t>- And also take them and modify them under the Creative Commons BY v4.0 license</a:t>
            </a:r>
            <a:endParaRPr/>
          </a:p>
          <a:p>
            <a:pPr marL="0" lvl="0" indent="0" algn="l" rtl="0">
              <a:lnSpc>
                <a:spcPct val="100000"/>
              </a:lnSpc>
              <a:spcBef>
                <a:spcPts val="0"/>
              </a:spcBef>
              <a:spcAft>
                <a:spcPts val="0"/>
              </a:spcAft>
              <a:buSzPts val="1100"/>
              <a:buNone/>
            </a:pPr>
            <a:r>
              <a:rPr lang="en"/>
              <a:t>- If you do use them yourselves, for any reason, please let us know of your experiences!</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5" name="Google Shape;155;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And lastly, here are a few points of etiquette about the tools we'll be using throughout the workshop</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
              <a:t>For Zoom,</a:t>
            </a:r>
            <a:endParaRPr/>
          </a:p>
          <a:p>
            <a:pPr marL="0" lvl="0" indent="0" algn="l" rtl="0">
              <a:lnSpc>
                <a:spcPct val="100000"/>
              </a:lnSpc>
              <a:spcBef>
                <a:spcPts val="0"/>
              </a:spcBef>
              <a:spcAft>
                <a:spcPts val="0"/>
              </a:spcAft>
              <a:buSzPts val="1100"/>
              <a:buNone/>
            </a:pPr>
            <a:r>
              <a:rPr lang="en"/>
              <a:t>- Please rename yourselves to use at least your first name</a:t>
            </a:r>
            <a:endParaRPr/>
          </a:p>
          <a:p>
            <a:pPr marL="0" lvl="0" indent="0" algn="l" rtl="0">
              <a:lnSpc>
                <a:spcPct val="100000"/>
              </a:lnSpc>
              <a:spcBef>
                <a:spcPts val="0"/>
              </a:spcBef>
              <a:spcAft>
                <a:spcPts val="0"/>
              </a:spcAft>
              <a:buSzPts val="1100"/>
              <a:buNone/>
            </a:pPr>
            <a:r>
              <a:rPr lang="en"/>
              <a:t>- And if you would like, please feel free to add your personal pronouns as well</a:t>
            </a:r>
            <a:endParaRPr/>
          </a:p>
          <a:p>
            <a:pPr marL="0" lvl="0" indent="0" algn="l" rtl="0">
              <a:lnSpc>
                <a:spcPct val="100000"/>
              </a:lnSpc>
              <a:spcBef>
                <a:spcPts val="0"/>
              </a:spcBef>
              <a:spcAft>
                <a:spcPts val="0"/>
              </a:spcAft>
              <a:buSzPts val="1100"/>
              <a:buNone/>
            </a:pPr>
            <a:r>
              <a:rPr lang="en"/>
              <a:t>- You can do that by selecting the 'Participants' tab on the Zoom navigation bar at the bottom</a:t>
            </a:r>
            <a:endParaRPr/>
          </a:p>
          <a:p>
            <a:pPr marL="0" lvl="0" indent="0" algn="l" rtl="0">
              <a:lnSpc>
                <a:spcPct val="100000"/>
              </a:lnSpc>
              <a:spcBef>
                <a:spcPts val="0"/>
              </a:spcBef>
              <a:spcAft>
                <a:spcPts val="0"/>
              </a:spcAft>
              <a:buSzPts val="1100"/>
              <a:buNone/>
            </a:pPr>
            <a:r>
              <a:rPr lang="en"/>
              <a:t>   - Hovering over your name and clicking on 'More', then selecting 'Rename'</a:t>
            </a:r>
            <a:endParaRPr/>
          </a:p>
          <a:p>
            <a:pPr marL="0" lvl="0" indent="0" algn="l" rtl="0">
              <a:lnSpc>
                <a:spcPct val="100000"/>
              </a:lnSpc>
              <a:spcBef>
                <a:spcPts val="0"/>
              </a:spcBef>
              <a:spcAft>
                <a:spcPts val="0"/>
              </a:spcAft>
              <a:buSzPts val="1100"/>
              <a:buNone/>
            </a:pPr>
            <a:r>
              <a:rPr lang="en"/>
              <a:t>- You'll also notice a mute option if you hover over your name as well</a:t>
            </a:r>
            <a:endParaRPr/>
          </a:p>
          <a:p>
            <a:pPr marL="0" lvl="0" indent="0" algn="l" rtl="0">
              <a:lnSpc>
                <a:spcPct val="100000"/>
              </a:lnSpc>
              <a:spcBef>
                <a:spcPts val="0"/>
              </a:spcBef>
              <a:spcAft>
                <a:spcPts val="0"/>
              </a:spcAft>
              <a:buSzPts val="1100"/>
              <a:buNone/>
            </a:pPr>
            <a:r>
              <a:rPr lang="en"/>
              <a:t>   - And it would be great to please mute yourselves if not talking</a:t>
            </a:r>
            <a:endParaRPr/>
          </a:p>
          <a:p>
            <a:pPr marL="0" lvl="0" indent="0" algn="l" rtl="0">
              <a:lnSpc>
                <a:spcPct val="100000"/>
              </a:lnSpc>
              <a:spcBef>
                <a:spcPts val="0"/>
              </a:spcBef>
              <a:spcAft>
                <a:spcPts val="0"/>
              </a:spcAft>
              <a:buClr>
                <a:schemeClr val="dk1"/>
              </a:buClr>
              <a:buSzPts val="1100"/>
              <a:buFont typeface="Arial"/>
              <a:buNone/>
            </a:pPr>
            <a:r>
              <a:rPr lang="en"/>
              <a:t>And of course, if you need to step out at any time, please feel free to do so!</a:t>
            </a:r>
            <a:endParaRPr/>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Clr>
                <a:schemeClr val="lt1"/>
              </a:buClr>
              <a:buSzPts val="1100"/>
              <a:buFont typeface="Arial"/>
              <a:buNone/>
            </a:pPr>
            <a:r>
              <a:rPr lang="en">
                <a:solidFill>
                  <a:schemeClr val="dk1"/>
                </a:solidFill>
              </a:rPr>
              <a:t>There's a couple of locations we'll be undertaking training for this course</a:t>
            </a:r>
            <a:endParaRPr>
              <a:solidFill>
                <a:schemeClr val="dk1"/>
              </a:solidFill>
            </a:endParaRPr>
          </a:p>
          <a:p>
            <a:pPr marL="0" lvl="0" indent="0" algn="l" rtl="0">
              <a:lnSpc>
                <a:spcPct val="100000"/>
              </a:lnSpc>
              <a:spcBef>
                <a:spcPts val="0"/>
              </a:spcBef>
              <a:spcAft>
                <a:spcPts val="0"/>
              </a:spcAft>
              <a:buClr>
                <a:schemeClr val="lt1"/>
              </a:buClr>
              <a:buSzPts val="1100"/>
              <a:buFont typeface="Arial"/>
              <a:buNone/>
            </a:pPr>
            <a:endParaRPr>
              <a:solidFill>
                <a:schemeClr val="dk1"/>
              </a:solidFill>
            </a:endParaRPr>
          </a:p>
          <a:p>
            <a:pPr marL="0" lvl="0" indent="0" algn="l" rtl="0">
              <a:lnSpc>
                <a:spcPct val="100000"/>
              </a:lnSpc>
              <a:spcBef>
                <a:spcPts val="0"/>
              </a:spcBef>
              <a:spcAft>
                <a:spcPts val="0"/>
              </a:spcAft>
              <a:buClr>
                <a:schemeClr val="lt1"/>
              </a:buClr>
              <a:buSzPts val="1100"/>
              <a:buFont typeface="Arial"/>
              <a:buNone/>
            </a:pPr>
            <a:r>
              <a:rPr lang="en">
                <a:solidFill>
                  <a:schemeClr val="dk1"/>
                </a:solidFill>
              </a:rPr>
              <a:t>The first is in the main Zoom room (this room)</a:t>
            </a:r>
            <a:endParaRPr>
              <a:solidFill>
                <a:schemeClr val="dk1"/>
              </a:solidFill>
            </a:endParaRPr>
          </a:p>
          <a:p>
            <a:pPr marL="0" lvl="0" indent="0" algn="l" rtl="0">
              <a:lnSpc>
                <a:spcPct val="100000"/>
              </a:lnSpc>
              <a:spcBef>
                <a:spcPts val="0"/>
              </a:spcBef>
              <a:spcAft>
                <a:spcPts val="0"/>
              </a:spcAft>
              <a:buClr>
                <a:schemeClr val="lt1"/>
              </a:buClr>
              <a:buSzPts val="1100"/>
              <a:buFont typeface="Arial"/>
              <a:buNone/>
            </a:pPr>
            <a:r>
              <a:rPr lang="en">
                <a:solidFill>
                  <a:schemeClr val="dk1"/>
                </a:solidFill>
              </a:rPr>
              <a:t>- Used for morning and afternoon Q&amp;A sessions - help you with any problems, introduce upcoming topics</a:t>
            </a:r>
            <a:endParaRPr>
              <a:solidFill>
                <a:schemeClr val="dk1"/>
              </a:solidFill>
            </a:endParaRPr>
          </a:p>
          <a:p>
            <a:pPr marL="0" lvl="0" indent="0" algn="l" rtl="0">
              <a:lnSpc>
                <a:spcPct val="100000"/>
              </a:lnSpc>
              <a:spcBef>
                <a:spcPts val="0"/>
              </a:spcBef>
              <a:spcAft>
                <a:spcPts val="0"/>
              </a:spcAft>
              <a:buSzPts val="1100"/>
              <a:buNone/>
            </a:pPr>
            <a:r>
              <a:rPr lang="en">
                <a:solidFill>
                  <a:schemeClr val="dk1"/>
                </a:solidFill>
              </a:rPr>
              <a:t>- We may sometimes ask you to use Zoom reactions in response to questions</a:t>
            </a:r>
            <a:endParaRPr>
              <a:solidFill>
                <a:schemeClr val="dk1"/>
              </a:solidFill>
            </a:endParaRPr>
          </a:p>
          <a:p>
            <a:pPr marL="0" lvl="0" indent="0" algn="l" rtl="0">
              <a:lnSpc>
                <a:spcPct val="100000"/>
              </a:lnSpc>
              <a:spcBef>
                <a:spcPts val="0"/>
              </a:spcBef>
              <a:spcAft>
                <a:spcPts val="0"/>
              </a:spcAft>
              <a:buSzPts val="1100"/>
              <a:buNone/>
            </a:pPr>
            <a:r>
              <a:rPr lang="en">
                <a:solidFill>
                  <a:schemeClr val="dk1"/>
                </a:solidFill>
              </a:rPr>
              <a:t>   - As we mentioned previously, to do that select 'Reactions' at the bottom of the Zoom navigation bar to access them</a:t>
            </a: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
                <a:solidFill>
                  <a:schemeClr val="dk1"/>
                </a:solidFill>
              </a:rPr>
              <a:t>- Please ask questions at any time</a:t>
            </a:r>
            <a:endParaRPr>
              <a:solidFill>
                <a:schemeClr val="dk1"/>
              </a:solidFill>
            </a:endParaRPr>
          </a:p>
          <a:p>
            <a:pPr marL="0" lvl="0" indent="0" algn="l" rtl="0">
              <a:lnSpc>
                <a:spcPct val="100000"/>
              </a:lnSpc>
              <a:spcBef>
                <a:spcPts val="0"/>
              </a:spcBef>
              <a:spcAft>
                <a:spcPts val="0"/>
              </a:spcAft>
              <a:buSzPts val="1100"/>
              <a:buNone/>
            </a:pPr>
            <a:endParaRPr>
              <a:solidFill>
                <a:schemeClr val="dk1"/>
              </a:solidFill>
            </a:endParaRPr>
          </a:p>
          <a:p>
            <a:pPr marL="0" lvl="0" indent="0" algn="l" rtl="0">
              <a:lnSpc>
                <a:spcPct val="100000"/>
              </a:lnSpc>
              <a:spcBef>
                <a:spcPts val="0"/>
              </a:spcBef>
              <a:spcAft>
                <a:spcPts val="0"/>
              </a:spcAft>
              <a:buSzPts val="1100"/>
              <a:buNone/>
            </a:pPr>
            <a:r>
              <a:rPr lang="en">
                <a:solidFill>
                  <a:schemeClr val="dk1"/>
                </a:solidFill>
              </a:rPr>
              <a:t>Zoom breakout rooms</a:t>
            </a:r>
            <a:endParaRPr>
              <a:solidFill>
                <a:schemeClr val="dk1"/>
              </a:solidFill>
            </a:endParaRPr>
          </a:p>
          <a:p>
            <a:pPr marL="0" lvl="0" indent="0" algn="l" rtl="0">
              <a:lnSpc>
                <a:spcPct val="100000"/>
              </a:lnSpc>
              <a:spcBef>
                <a:spcPts val="0"/>
              </a:spcBef>
              <a:spcAft>
                <a:spcPts val="0"/>
              </a:spcAft>
              <a:buSzPts val="1100"/>
              <a:buNone/>
            </a:pPr>
            <a:r>
              <a:rPr lang="en">
                <a:solidFill>
                  <a:schemeClr val="dk1"/>
                </a:solidFill>
              </a:rPr>
              <a:t>- You'll be rooms of about 5 or 6</a:t>
            </a:r>
            <a:endParaRPr>
              <a:solidFill>
                <a:schemeClr val="dk1"/>
              </a:solidFill>
            </a:endParaRPr>
          </a:p>
          <a:p>
            <a:pPr marL="0" lvl="0" indent="0" algn="l" rtl="0">
              <a:lnSpc>
                <a:spcPct val="100000"/>
              </a:lnSpc>
              <a:spcBef>
                <a:spcPts val="0"/>
              </a:spcBef>
              <a:spcAft>
                <a:spcPts val="0"/>
              </a:spcAft>
              <a:buSzPts val="1100"/>
              <a:buNone/>
            </a:pPr>
            <a:r>
              <a:rPr lang="en">
                <a:solidFill>
                  <a:schemeClr val="dk1"/>
                </a:solidFill>
              </a:rPr>
              <a:t>- Work through the learning materials on your own, or in groups for the last day</a:t>
            </a:r>
            <a:endParaRPr>
              <a:solidFill>
                <a:schemeClr val="dk1"/>
              </a:solidFill>
            </a:endParaRPr>
          </a:p>
          <a:p>
            <a:pPr marL="0" lvl="0" indent="0" algn="l" rtl="0">
              <a:lnSpc>
                <a:spcPct val="100000"/>
              </a:lnSpc>
              <a:spcBef>
                <a:spcPts val="0"/>
              </a:spcBef>
              <a:spcAft>
                <a:spcPts val="0"/>
              </a:spcAft>
              <a:buSzPts val="1100"/>
              <a:buNone/>
            </a:pPr>
            <a:r>
              <a:rPr lang="en">
                <a:solidFill>
                  <a:schemeClr val="dk1"/>
                </a:solidFill>
              </a:rPr>
              <a:t>- We encourage talking about the material and asking others for help if you run into problems</a:t>
            </a:r>
            <a:endParaRPr>
              <a:solidFill>
                <a:schemeClr val="dk1"/>
              </a:solidFill>
            </a:endParaRPr>
          </a:p>
          <a:p>
            <a:pPr marL="0" lvl="0" indent="0" algn="l" rtl="0">
              <a:lnSpc>
                <a:spcPct val="100000"/>
              </a:lnSpc>
              <a:spcBef>
                <a:spcPts val="0"/>
              </a:spcBef>
              <a:spcAft>
                <a:spcPts val="0"/>
              </a:spcAft>
              <a:buSzPts val="1100"/>
              <a:buNone/>
            </a:pPr>
            <a:endParaRPr>
              <a:solidFill>
                <a:schemeClr val="dk1"/>
              </a:solidFill>
            </a:endParaRPr>
          </a:p>
          <a:p>
            <a:pPr marL="0" lvl="0" indent="0" algn="l" rtl="0">
              <a:lnSpc>
                <a:spcPct val="100000"/>
              </a:lnSpc>
              <a:spcBef>
                <a:spcPts val="0"/>
              </a:spcBef>
              <a:spcAft>
                <a:spcPts val="0"/>
              </a:spcAft>
              <a:buSzPts val="1100"/>
              <a:buNone/>
            </a:pPr>
            <a:r>
              <a:rPr lang="en">
                <a:solidFill>
                  <a:schemeClr val="dk1"/>
                </a:solidFill>
              </a:rPr>
              <a:t>There will be 1 or 2 helpers in each Zoom room if you run into issues</a:t>
            </a:r>
            <a:endParaRPr>
              <a:solidFill>
                <a:schemeClr val="dk1"/>
              </a:solidFill>
            </a:endParaRPr>
          </a:p>
          <a:p>
            <a:pPr marL="0" lvl="0" indent="0" algn="l" rtl="0">
              <a:lnSpc>
                <a:spcPct val="100000"/>
              </a:lnSpc>
              <a:spcBef>
                <a:spcPts val="0"/>
              </a:spcBef>
              <a:spcAft>
                <a:spcPts val="0"/>
              </a:spcAft>
              <a:buSzPts val="1100"/>
              <a:buNone/>
            </a:pPr>
            <a:r>
              <a:rPr lang="en">
                <a:solidFill>
                  <a:schemeClr val="dk1"/>
                </a:solidFill>
              </a:rPr>
              <a:t>- But in the first instance, you can ask others in your group if you like, so please get to know others in your group too</a:t>
            </a:r>
            <a:endParaRPr>
              <a:solidFill>
                <a:schemeClr val="dk1"/>
              </a:solidFill>
            </a:endParaRPr>
          </a:p>
          <a:p>
            <a:pPr marL="0" lvl="0" indent="0" algn="l" rtl="0">
              <a:lnSpc>
                <a:spcPct val="100000"/>
              </a:lnSpc>
              <a:spcBef>
                <a:spcPts val="0"/>
              </a:spcBef>
              <a:spcAft>
                <a:spcPts val="0"/>
              </a:spcAft>
              <a:buSzPts val="1100"/>
              <a:buNone/>
            </a:pPr>
            <a:r>
              <a:rPr lang="en">
                <a:solidFill>
                  <a:schemeClr val="dk1"/>
                </a:solidFill>
              </a:rPr>
              <a:t>- If there's a lot of discussion going on, or lots of people asking for help - and you still need help</a:t>
            </a:r>
            <a:endParaRPr>
              <a:solidFill>
                <a:schemeClr val="dk1"/>
              </a:solidFill>
            </a:endParaRPr>
          </a:p>
          <a:p>
            <a:pPr marL="0" lvl="0" indent="0" algn="l" rtl="0">
              <a:lnSpc>
                <a:spcPct val="100000"/>
              </a:lnSpc>
              <a:spcBef>
                <a:spcPts val="0"/>
              </a:spcBef>
              <a:spcAft>
                <a:spcPts val="0"/>
              </a:spcAft>
              <a:buSzPts val="1100"/>
              <a:buNone/>
            </a:pPr>
            <a:r>
              <a:rPr lang="en">
                <a:solidFill>
                  <a:schemeClr val="dk1"/>
                </a:solidFill>
              </a:rPr>
              <a:t>- Please feel free to join the main room and ask for help there</a:t>
            </a:r>
            <a:endParaRPr>
              <a:solidFill>
                <a:schemeClr val="dk1"/>
              </a:solidFill>
            </a:endParaRPr>
          </a:p>
          <a:p>
            <a:pPr marL="0" lvl="0" indent="0" algn="l" rtl="0">
              <a:lnSpc>
                <a:spcPct val="100000"/>
              </a:lnSpc>
              <a:spcBef>
                <a:spcPts val="0"/>
              </a:spcBef>
              <a:spcAft>
                <a:spcPts val="0"/>
              </a:spcAft>
              <a:buSzPts val="1100"/>
              <a:buNone/>
            </a:pP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15b3d0933d0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7" name="Google Shape;167;g15b3d0933d0_0_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0" name="Google Shape;180;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A bit on the motivation for this course</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
              <a:t>From social science, to climate analysis, to biomedical science, to particle physics</a:t>
            </a:r>
            <a:endParaRPr/>
          </a:p>
          <a:p>
            <a:pPr marL="0" lvl="0" indent="0" algn="l" rtl="0">
              <a:lnSpc>
                <a:spcPct val="100000"/>
              </a:lnSpc>
              <a:spcBef>
                <a:spcPts val="0"/>
              </a:spcBef>
              <a:spcAft>
                <a:spcPts val="0"/>
              </a:spcAft>
              <a:buSzPts val="1100"/>
              <a:buNone/>
            </a:pPr>
            <a:r>
              <a:rPr lang="en"/>
              <a:t>the development of software used as part of the research process is only increasing. And in your own domains as you are fully aware as you would not be here otherwise.</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
              <a:t>And that software includes </a:t>
            </a:r>
            <a:r>
              <a:rPr lang="en" b="1"/>
              <a:t>your</a:t>
            </a:r>
            <a:r>
              <a:rPr lang="en"/>
              <a:t> software - the software you write, not just the software you use.</a:t>
            </a:r>
            <a:endParaRPr/>
          </a:p>
          <a:p>
            <a:pPr marL="0" lvl="0" indent="0" algn="l" rtl="0">
              <a:lnSpc>
                <a:spcPct val="100000"/>
              </a:lnSpc>
              <a:spcBef>
                <a:spcPts val="0"/>
              </a:spcBef>
              <a:spcAft>
                <a:spcPts val="0"/>
              </a:spcAft>
              <a:buSzPts val="1100"/>
              <a:buNone/>
            </a:pPr>
            <a:r>
              <a:rPr lang="en"/>
              <a:t>You are the ones who build the software that makes the magic happen.</a:t>
            </a:r>
            <a:endParaRPr/>
          </a:p>
          <a:p>
            <a:pPr marL="0" lvl="0" indent="0" algn="l" rtl="0">
              <a:lnSpc>
                <a:spcPct val="100000"/>
              </a:lnSpc>
              <a:spcBef>
                <a:spcPts val="0"/>
              </a:spcBef>
              <a:spcAft>
                <a:spcPts val="0"/>
              </a:spcAft>
              <a:buSzPts val="1100"/>
              <a:buNone/>
            </a:pPr>
            <a:r>
              <a:rPr lang="en"/>
              <a:t>After all, it's the software you write that generates results that advances the science. And we consider code to be anything from a formula in a spreadsheet to 100s lines of code.</a:t>
            </a:r>
            <a:endParaRPr/>
          </a:p>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no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1600"/>
              </a:spcBef>
              <a:spcAft>
                <a:spcPts val="0"/>
              </a:spcAft>
              <a:buSzPts val="1400"/>
              <a:buChar char="○"/>
              <a:defRPr/>
            </a:lvl2pPr>
            <a:lvl3pPr marL="1371600" lvl="2" indent="-317500" algn="ctr">
              <a:lnSpc>
                <a:spcPct val="115000"/>
              </a:lnSpc>
              <a:spcBef>
                <a:spcPts val="1600"/>
              </a:spcBef>
              <a:spcAft>
                <a:spcPts val="0"/>
              </a:spcAft>
              <a:buSzPts val="1400"/>
              <a:buChar char="■"/>
              <a:defRPr/>
            </a:lvl3pPr>
            <a:lvl4pPr marL="1828800" lvl="3" indent="-317500" algn="ctr">
              <a:lnSpc>
                <a:spcPct val="115000"/>
              </a:lnSpc>
              <a:spcBef>
                <a:spcPts val="1600"/>
              </a:spcBef>
              <a:spcAft>
                <a:spcPts val="0"/>
              </a:spcAft>
              <a:buSzPts val="1400"/>
              <a:buChar char="●"/>
              <a:defRPr/>
            </a:lvl4pPr>
            <a:lvl5pPr marL="2286000" lvl="4" indent="-317500" algn="ctr">
              <a:lnSpc>
                <a:spcPct val="115000"/>
              </a:lnSpc>
              <a:spcBef>
                <a:spcPts val="1600"/>
              </a:spcBef>
              <a:spcAft>
                <a:spcPts val="0"/>
              </a:spcAft>
              <a:buSzPts val="1400"/>
              <a:buChar char="○"/>
              <a:defRPr/>
            </a:lvl5pPr>
            <a:lvl6pPr marL="2743200" lvl="5" indent="-317500" algn="ctr">
              <a:lnSpc>
                <a:spcPct val="115000"/>
              </a:lnSpc>
              <a:spcBef>
                <a:spcPts val="1600"/>
              </a:spcBef>
              <a:spcAft>
                <a:spcPts val="0"/>
              </a:spcAft>
              <a:buSzPts val="1400"/>
              <a:buChar char="■"/>
              <a:defRPr/>
            </a:lvl6pPr>
            <a:lvl7pPr marL="3200400" lvl="6" indent="-317500" algn="ctr">
              <a:lnSpc>
                <a:spcPct val="115000"/>
              </a:lnSpc>
              <a:spcBef>
                <a:spcPts val="1600"/>
              </a:spcBef>
              <a:spcAft>
                <a:spcPts val="0"/>
              </a:spcAft>
              <a:buSzPts val="1400"/>
              <a:buChar char="●"/>
              <a:defRPr/>
            </a:lvl7pPr>
            <a:lvl8pPr marL="3657600" lvl="7" indent="-317500" algn="ctr">
              <a:lnSpc>
                <a:spcPct val="115000"/>
              </a:lnSpc>
              <a:spcBef>
                <a:spcPts val="1600"/>
              </a:spcBef>
              <a:spcAft>
                <a:spcPts val="0"/>
              </a:spcAft>
              <a:buSzPts val="1400"/>
              <a:buChar char="○"/>
              <a:defRPr/>
            </a:lvl8pPr>
            <a:lvl9pPr marL="4114800" lvl="8" indent="-317500" algn="ctr">
              <a:lnSpc>
                <a:spcPct val="115000"/>
              </a:lnSpc>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5" name="Google Shape;15;p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6" name="Google Shape;16;p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sp>
        <p:nvSpPr>
          <p:cNvPr id="18" name="Google Shape;18;p4"/>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19" name="Google Shape;19;p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9"/>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200"/>
            <a:ext cx="3837000" cy="3695100"/>
          </a:xfrm>
          <a:prstGeom prst="rect">
            <a:avLst/>
          </a:prstGeom>
          <a:noFill/>
          <a:ln>
            <a:noFill/>
          </a:ln>
        </p:spPr>
        <p:txBody>
          <a:bodyPr spcFirstLastPara="1" wrap="square" lIns="91425" tIns="91425" rIns="91425" bIns="91425" anchor="ctr" anchorCtr="0">
            <a:noAutofit/>
          </a:bodyPr>
          <a:lstStyle>
            <a:lvl1pPr marL="457200" lvl="0" indent="-342900" algn="l">
              <a:lnSpc>
                <a:spcPct val="115000"/>
              </a:lnSpc>
              <a:spcBef>
                <a:spcPts val="0"/>
              </a:spcBef>
              <a:spcAft>
                <a:spcPts val="0"/>
              </a:spcAft>
              <a:buClr>
                <a:schemeClr val="dk1"/>
              </a:buClr>
              <a:buSzPts val="1800"/>
              <a:buChar char="●"/>
              <a:defRPr>
                <a:solidFill>
                  <a:schemeClr val="dk1"/>
                </a:solidFill>
              </a:defRPr>
            </a:lvl1pPr>
            <a:lvl2pPr marL="914400" lvl="1" indent="-317500" algn="l">
              <a:lnSpc>
                <a:spcPct val="115000"/>
              </a:lnSpc>
              <a:spcBef>
                <a:spcPts val="1600"/>
              </a:spcBef>
              <a:spcAft>
                <a:spcPts val="0"/>
              </a:spcAft>
              <a:buClr>
                <a:schemeClr val="dk1"/>
              </a:buClr>
              <a:buSzPts val="1400"/>
              <a:buChar char="○"/>
              <a:defRPr>
                <a:solidFill>
                  <a:schemeClr val="dk1"/>
                </a:solidFill>
              </a:defRPr>
            </a:lvl2pPr>
            <a:lvl3pPr marL="1371600" lvl="2" indent="-317500" algn="l">
              <a:lnSpc>
                <a:spcPct val="115000"/>
              </a:lnSpc>
              <a:spcBef>
                <a:spcPts val="1600"/>
              </a:spcBef>
              <a:spcAft>
                <a:spcPts val="0"/>
              </a:spcAft>
              <a:buClr>
                <a:schemeClr val="dk1"/>
              </a:buClr>
              <a:buSzPts val="1400"/>
              <a:buChar char="■"/>
              <a:defRPr>
                <a:solidFill>
                  <a:schemeClr val="dk1"/>
                </a:solidFill>
              </a:defRPr>
            </a:lvl3pPr>
            <a:lvl4pPr marL="1828800" lvl="3" indent="-317500" algn="l">
              <a:lnSpc>
                <a:spcPct val="115000"/>
              </a:lnSpc>
              <a:spcBef>
                <a:spcPts val="1600"/>
              </a:spcBef>
              <a:spcAft>
                <a:spcPts val="0"/>
              </a:spcAft>
              <a:buClr>
                <a:schemeClr val="dk1"/>
              </a:buClr>
              <a:buSzPts val="1400"/>
              <a:buChar char="●"/>
              <a:defRPr>
                <a:solidFill>
                  <a:schemeClr val="dk1"/>
                </a:solidFill>
              </a:defRPr>
            </a:lvl4pPr>
            <a:lvl5pPr marL="2286000" lvl="4" indent="-317500" algn="l">
              <a:lnSpc>
                <a:spcPct val="115000"/>
              </a:lnSpc>
              <a:spcBef>
                <a:spcPts val="1600"/>
              </a:spcBef>
              <a:spcAft>
                <a:spcPts val="0"/>
              </a:spcAft>
              <a:buClr>
                <a:schemeClr val="dk1"/>
              </a:buClr>
              <a:buSzPts val="1400"/>
              <a:buChar char="○"/>
              <a:defRPr>
                <a:solidFill>
                  <a:schemeClr val="dk1"/>
                </a:solidFill>
              </a:defRPr>
            </a:lvl5pPr>
            <a:lvl6pPr marL="2743200" lvl="5" indent="-317500" algn="l">
              <a:lnSpc>
                <a:spcPct val="115000"/>
              </a:lnSpc>
              <a:spcBef>
                <a:spcPts val="1600"/>
              </a:spcBef>
              <a:spcAft>
                <a:spcPts val="0"/>
              </a:spcAft>
              <a:buClr>
                <a:schemeClr val="dk1"/>
              </a:buClr>
              <a:buSzPts val="1400"/>
              <a:buChar char="■"/>
              <a:defRPr>
                <a:solidFill>
                  <a:schemeClr val="dk1"/>
                </a:solidFill>
              </a:defRPr>
            </a:lvl6pPr>
            <a:lvl7pPr marL="3200400" lvl="6" indent="-317500" algn="l">
              <a:lnSpc>
                <a:spcPct val="115000"/>
              </a:lnSpc>
              <a:spcBef>
                <a:spcPts val="1600"/>
              </a:spcBef>
              <a:spcAft>
                <a:spcPts val="0"/>
              </a:spcAft>
              <a:buClr>
                <a:schemeClr val="dk1"/>
              </a:buClr>
              <a:buSzPts val="1400"/>
              <a:buChar char="●"/>
              <a:defRPr>
                <a:solidFill>
                  <a:schemeClr val="dk1"/>
                </a:solidFill>
              </a:defRPr>
            </a:lvl7pPr>
            <a:lvl8pPr marL="3657600" lvl="7" indent="-317500" algn="l">
              <a:lnSpc>
                <a:spcPct val="115000"/>
              </a:lnSpc>
              <a:spcBef>
                <a:spcPts val="1600"/>
              </a:spcBef>
              <a:spcAft>
                <a:spcPts val="0"/>
              </a:spcAft>
              <a:buClr>
                <a:schemeClr val="dk1"/>
              </a:buClr>
              <a:buSzPts val="1400"/>
              <a:buChar char="○"/>
              <a:defRPr>
                <a:solidFill>
                  <a:schemeClr val="dk1"/>
                </a:solidFill>
              </a:defRPr>
            </a:lvl8pPr>
            <a:lvl9pPr marL="4114800" lvl="8" indent="-317500" algn="l">
              <a:lnSpc>
                <a:spcPct val="115000"/>
              </a:lnSpc>
              <a:spcBef>
                <a:spcPts val="1600"/>
              </a:spcBef>
              <a:spcAft>
                <a:spcPts val="1600"/>
              </a:spcAft>
              <a:buClr>
                <a:schemeClr val="dk1"/>
              </a:buClr>
              <a:buSzPts val="1400"/>
              <a:buChar char="■"/>
              <a:defRPr>
                <a:solidFill>
                  <a:schemeClr val="dk1"/>
                </a:solidFill>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dark-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chemeClr val="lt2"/>
              </a:buClr>
              <a:buSzPts val="1800"/>
              <a:buFont typeface="Arial"/>
              <a:buChar char="●"/>
              <a:defRPr sz="1800" b="0" i="0" u="none" strike="noStrike" cap="none">
                <a:solidFill>
                  <a:schemeClr val="lt2"/>
                </a:solidFill>
                <a:latin typeface="Arial"/>
                <a:ea typeface="Arial"/>
                <a:cs typeface="Arial"/>
                <a:sym typeface="Arial"/>
              </a:defRPr>
            </a:lvl1pPr>
            <a:lvl2pPr marL="914400" marR="0" lvl="1" indent="-317500" algn="l" rtl="0">
              <a:lnSpc>
                <a:spcPct val="115000"/>
              </a:lnSpc>
              <a:spcBef>
                <a:spcPts val="160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2pPr>
            <a:lvl3pPr marL="1371600" marR="0" lvl="2" indent="-317500" algn="l" rtl="0">
              <a:lnSpc>
                <a:spcPct val="115000"/>
              </a:lnSpc>
              <a:spcBef>
                <a:spcPts val="160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3pPr>
            <a:lvl4pPr marL="1828800" marR="0" lvl="3" indent="-317500" algn="l" rtl="0">
              <a:lnSpc>
                <a:spcPct val="115000"/>
              </a:lnSpc>
              <a:spcBef>
                <a:spcPts val="160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4pPr>
            <a:lvl5pPr marL="2286000" marR="0" lvl="4" indent="-317500" algn="l" rtl="0">
              <a:lnSpc>
                <a:spcPct val="115000"/>
              </a:lnSpc>
              <a:spcBef>
                <a:spcPts val="160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5pPr>
            <a:lvl6pPr marL="2743200" marR="0" lvl="5" indent="-317500" algn="l" rtl="0">
              <a:lnSpc>
                <a:spcPct val="115000"/>
              </a:lnSpc>
              <a:spcBef>
                <a:spcPts val="160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6pPr>
            <a:lvl7pPr marL="3200400" marR="0" lvl="6" indent="-317500" algn="l" rtl="0">
              <a:lnSpc>
                <a:spcPct val="115000"/>
              </a:lnSpc>
              <a:spcBef>
                <a:spcPts val="160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7pPr>
            <a:lvl8pPr marL="3657600" marR="0" lvl="7" indent="-317500" algn="l" rtl="0">
              <a:lnSpc>
                <a:spcPct val="115000"/>
              </a:lnSpc>
              <a:spcBef>
                <a:spcPts val="160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8pPr>
            <a:lvl9pPr marL="4114800" marR="0" lvl="8" indent="-317500" algn="l" rtl="0">
              <a:lnSpc>
                <a:spcPct val="115000"/>
              </a:lnSpc>
              <a:spcBef>
                <a:spcPts val="1600"/>
              </a:spcBef>
              <a:spcAft>
                <a:spcPts val="1600"/>
              </a:spcAft>
              <a:buClr>
                <a:schemeClr val="lt2"/>
              </a:buClr>
              <a:buSzPts val="1400"/>
              <a:buFont typeface="Arial"/>
              <a:buChar char="■"/>
              <a:defRPr sz="1400" b="0" i="0" u="none" strike="noStrike" cap="none">
                <a:solidFill>
                  <a:schemeClr val="lt2"/>
                </a:solidFill>
                <a:latin typeface="Arial"/>
                <a:ea typeface="Arial"/>
                <a:cs typeface="Arial"/>
                <a:sym typeface="Aria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doi.org/10.5281/zenodo.1183562"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Why should we care about software?</a:t>
            </a:r>
            <a:endParaRPr/>
          </a:p>
        </p:txBody>
      </p:sp>
      <p:pic>
        <p:nvPicPr>
          <p:cNvPr id="55" name="Google Shape;55;p13"/>
          <p:cNvPicPr preferRelativeResize="0"/>
          <p:nvPr/>
        </p:nvPicPr>
        <p:blipFill rotWithShape="1">
          <a:blip r:embed="rId3">
            <a:alphaModFix/>
          </a:blip>
          <a:srcRect/>
          <a:stretch/>
        </p:blipFill>
        <p:spPr>
          <a:xfrm>
            <a:off x="0" y="1230575"/>
            <a:ext cx="4410698" cy="3499100"/>
          </a:xfrm>
          <a:prstGeom prst="rect">
            <a:avLst/>
          </a:prstGeom>
          <a:noFill/>
          <a:ln>
            <a:noFill/>
          </a:ln>
        </p:spPr>
      </p:pic>
      <p:pic>
        <p:nvPicPr>
          <p:cNvPr id="56" name="Google Shape;56;p13"/>
          <p:cNvPicPr preferRelativeResize="0"/>
          <p:nvPr/>
        </p:nvPicPr>
        <p:blipFill rotWithShape="1">
          <a:blip r:embed="rId4">
            <a:alphaModFix/>
          </a:blip>
          <a:srcRect/>
          <a:stretch/>
        </p:blipFill>
        <p:spPr>
          <a:xfrm>
            <a:off x="4724400" y="1230573"/>
            <a:ext cx="4378523" cy="3499099"/>
          </a:xfrm>
          <a:prstGeom prst="rect">
            <a:avLst/>
          </a:prstGeom>
          <a:noFill/>
          <a:ln>
            <a:noFill/>
          </a:ln>
        </p:spPr>
      </p:pic>
      <p:sp>
        <p:nvSpPr>
          <p:cNvPr id="57" name="Google Shape;57;p13"/>
          <p:cNvSpPr txBox="1"/>
          <p:nvPr/>
        </p:nvSpPr>
        <p:spPr>
          <a:xfrm>
            <a:off x="8273075" y="4663175"/>
            <a:ext cx="768000" cy="376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[2]</a:t>
            </a:r>
            <a:endParaRPr sz="1400" b="0" i="0" u="none" strike="noStrike" cap="none">
              <a:solidFill>
                <a:srgbClr val="000000"/>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1000"/>
                                        <p:tgtEl>
                                          <p:spTgt spid="5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6"/>
                                        </p:tgtEl>
                                        <p:attrNameLst>
                                          <p:attrName>style.visibility</p:attrName>
                                        </p:attrNameLst>
                                      </p:cBhvr>
                                      <p:to>
                                        <p:strVal val="visible"/>
                                      </p:to>
                                    </p:set>
                                    <p:animEffect transition="in" filter="fade">
                                      <p:cBhvr>
                                        <p:cTn id="12" dur="10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2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What is this course about?</a:t>
            </a:r>
            <a:endParaRPr/>
          </a:p>
        </p:txBody>
      </p:sp>
      <p:sp>
        <p:nvSpPr>
          <p:cNvPr id="191" name="Google Shape;191;p2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b="1"/>
              <a:t>Design &amp; engineer robust, extensible and reusable software</a:t>
            </a:r>
            <a:r>
              <a:rPr lang="en"/>
              <a:t> through the application of suitable programming paradigms and design techniques in a </a:t>
            </a:r>
            <a:r>
              <a:rPr lang="en" b="1"/>
              <a:t>team environment</a:t>
            </a:r>
            <a:r>
              <a:rPr lang="en"/>
              <a:t> and in </a:t>
            </a:r>
            <a:r>
              <a:rPr lang="en" b="1"/>
              <a:t>collaboration</a:t>
            </a:r>
            <a:r>
              <a:rPr lang="en"/>
              <a:t> with others</a:t>
            </a:r>
            <a:br>
              <a:rPr lang="en"/>
            </a:br>
            <a:endParaRPr/>
          </a:p>
          <a:p>
            <a:pPr marL="457200" lvl="0" indent="-342900" algn="l" rtl="0">
              <a:spcBef>
                <a:spcPts val="0"/>
              </a:spcBef>
              <a:spcAft>
                <a:spcPts val="0"/>
              </a:spcAft>
              <a:buSzPts val="1800"/>
              <a:buChar char="●"/>
            </a:pPr>
            <a:r>
              <a:rPr lang="en"/>
              <a:t>Use a </a:t>
            </a:r>
            <a:r>
              <a:rPr lang="en" b="1"/>
              <a:t>critical, reflective mindset</a:t>
            </a:r>
            <a:r>
              <a:rPr lang="en"/>
              <a:t> to </a:t>
            </a:r>
            <a:r>
              <a:rPr lang="en" b="1"/>
              <a:t>assess, improve, prepare</a:t>
            </a:r>
            <a:r>
              <a:rPr lang="en"/>
              <a:t> and </a:t>
            </a:r>
            <a:r>
              <a:rPr lang="en" b="1"/>
              <a:t>release</a:t>
            </a:r>
            <a:r>
              <a:rPr lang="en"/>
              <a:t> your software for </a:t>
            </a:r>
            <a:r>
              <a:rPr lang="en" b="1"/>
              <a:t>reuse</a:t>
            </a:r>
            <a:r>
              <a:rPr lang="en"/>
              <a:t> by others</a:t>
            </a:r>
            <a:br>
              <a:rPr lang="en"/>
            </a:br>
            <a:endParaRPr/>
          </a:p>
          <a:p>
            <a:pPr marL="457200" lvl="0" indent="-342900" algn="l" rtl="0">
              <a:spcBef>
                <a:spcPts val="0"/>
              </a:spcBef>
              <a:spcAft>
                <a:spcPts val="0"/>
              </a:spcAft>
              <a:buSzPts val="1800"/>
              <a:buChar char="●"/>
            </a:pPr>
            <a:r>
              <a:rPr lang="en" b="1"/>
              <a:t>Manage software project </a:t>
            </a:r>
            <a:r>
              <a:rPr lang="en"/>
              <a:t>over its lifetime and its </a:t>
            </a:r>
            <a:r>
              <a:rPr lang="en" b="1"/>
              <a:t>improvement</a:t>
            </a:r>
            <a:r>
              <a:rPr lang="en"/>
              <a:t> from </a:t>
            </a:r>
            <a:r>
              <a:rPr lang="en" b="1"/>
              <a:t>feedback</a:t>
            </a:r>
            <a:r>
              <a:rPr lang="en"/>
              <a:t> through </a:t>
            </a:r>
            <a:r>
              <a:rPr lang="en" b="1"/>
              <a:t>agile techniques</a:t>
            </a:r>
            <a:endParaRPr b="1"/>
          </a:p>
        </p:txBody>
      </p:sp>
      <p:sp>
        <p:nvSpPr>
          <p:cNvPr id="192" name="Google Shape;192;p24"/>
          <p:cNvSpPr txBox="1"/>
          <p:nvPr/>
        </p:nvSpPr>
        <p:spPr>
          <a:xfrm>
            <a:off x="75" y="4373700"/>
            <a:ext cx="9144000" cy="780300"/>
          </a:xfrm>
          <a:prstGeom prst="rect">
            <a:avLst/>
          </a:prstGeom>
          <a:solidFill>
            <a:schemeClr val="accent4"/>
          </a:solidFill>
          <a:ln>
            <a:noFill/>
          </a:ln>
        </p:spPr>
        <p:txBody>
          <a:bodyPr spcFirstLastPara="1" wrap="square" lIns="182875" tIns="91425" rIns="182875" bIns="91425" anchor="t" anchorCtr="0">
            <a:spAutoFit/>
          </a:bodyPr>
          <a:lstStyle/>
          <a:p>
            <a:pPr marL="0" lvl="0" indent="0" algn="ctr" rtl="0">
              <a:lnSpc>
                <a:spcPct val="115000"/>
              </a:lnSpc>
              <a:spcBef>
                <a:spcPts val="0"/>
              </a:spcBef>
              <a:spcAft>
                <a:spcPts val="0"/>
              </a:spcAft>
              <a:buNone/>
            </a:pPr>
            <a:r>
              <a:rPr lang="en" sz="1800" b="1">
                <a:solidFill>
                  <a:schemeClr val="dk2"/>
                </a:solidFill>
              </a:rPr>
              <a:t>Research is an increasingly collaborative endeavor that heavily relies on software - such software must be robust and reliable</a:t>
            </a:r>
            <a:endParaRPr>
              <a:solidFill>
                <a:schemeClr val="dk2"/>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Shape 196"/>
        <p:cNvGrpSpPr/>
        <p:nvPr/>
      </p:nvGrpSpPr>
      <p:grpSpPr>
        <a:xfrm>
          <a:off x="0" y="0"/>
          <a:ext cx="0" cy="0"/>
          <a:chOff x="0" y="0"/>
          <a:chExt cx="0" cy="0"/>
        </a:xfrm>
      </p:grpSpPr>
      <p:sp>
        <p:nvSpPr>
          <p:cNvPr id="197" name="Google Shape;197;p25"/>
          <p:cNvSpPr/>
          <p:nvPr/>
        </p:nvSpPr>
        <p:spPr>
          <a:xfrm>
            <a:off x="348700" y="1069900"/>
            <a:ext cx="5539800" cy="3724800"/>
          </a:xfrm>
          <a:prstGeom prst="rect">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 name="Google Shape;198;p2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Why should we care about software we write?</a:t>
            </a:r>
            <a:endParaRPr/>
          </a:p>
        </p:txBody>
      </p:sp>
      <p:sp>
        <p:nvSpPr>
          <p:cNvPr id="199" name="Google Shape;199;p25"/>
          <p:cNvSpPr txBox="1">
            <a:spLocks noGrp="1"/>
          </p:cNvSpPr>
          <p:nvPr>
            <p:ph type="body" idx="1"/>
          </p:nvPr>
        </p:nvSpPr>
        <p:spPr>
          <a:xfrm>
            <a:off x="5888500" y="1026375"/>
            <a:ext cx="3141900" cy="2818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en" sz="1600"/>
              <a:t>SSI survey of researchers, 2014</a:t>
            </a:r>
            <a:br>
              <a:rPr lang="en" sz="1600"/>
            </a:br>
            <a:r>
              <a:rPr lang="en" sz="1350" b="1" u="sng">
                <a:solidFill>
                  <a:schemeClr val="accent5"/>
                </a:solidFill>
                <a:hlinkClick r:id="rId3">
                  <a:extLst>
                    <a:ext uri="{A12FA001-AC4F-418D-AE19-62706E023703}">
                      <ahyp:hlinkClr xmlns:ahyp="http://schemas.microsoft.com/office/drawing/2018/hyperlinkcolor" val="tx"/>
                    </a:ext>
                  </a:extLst>
                </a:hlinkClick>
              </a:rPr>
              <a:t>DOI:10.5281/zenodo.1183562</a:t>
            </a:r>
            <a:endParaRPr sz="1600" u="sng">
              <a:solidFill>
                <a:schemeClr val="accent5"/>
              </a:solidFill>
            </a:endParaRPr>
          </a:p>
          <a:p>
            <a:pPr marL="0" lvl="0" indent="0" algn="l" rtl="0">
              <a:lnSpc>
                <a:spcPct val="115000"/>
              </a:lnSpc>
              <a:spcBef>
                <a:spcPts val="1600"/>
              </a:spcBef>
              <a:spcAft>
                <a:spcPts val="0"/>
              </a:spcAft>
              <a:buSzPts val="1800"/>
              <a:buNone/>
            </a:pPr>
            <a:r>
              <a:rPr lang="en" sz="1600"/>
              <a:t>15 Russell Group Universities</a:t>
            </a:r>
            <a:endParaRPr sz="1600"/>
          </a:p>
          <a:p>
            <a:pPr marL="0" lvl="0" indent="0" algn="l" rtl="0">
              <a:lnSpc>
                <a:spcPct val="115000"/>
              </a:lnSpc>
              <a:spcBef>
                <a:spcPts val="1600"/>
              </a:spcBef>
              <a:spcAft>
                <a:spcPts val="0"/>
              </a:spcAft>
              <a:buSzPts val="1800"/>
              <a:buNone/>
            </a:pPr>
            <a:r>
              <a:rPr lang="en" sz="1600"/>
              <a:t>Their software use and background</a:t>
            </a:r>
            <a:endParaRPr sz="1600"/>
          </a:p>
          <a:p>
            <a:pPr marL="0" lvl="0" indent="0" algn="l" rtl="0">
              <a:lnSpc>
                <a:spcPct val="115000"/>
              </a:lnSpc>
              <a:spcBef>
                <a:spcPts val="1600"/>
              </a:spcBef>
              <a:spcAft>
                <a:spcPts val="1600"/>
              </a:spcAft>
              <a:buSzPts val="1800"/>
              <a:buNone/>
            </a:pPr>
            <a:r>
              <a:rPr lang="en" sz="1600"/>
              <a:t>417 respondents</a:t>
            </a:r>
            <a:endParaRPr sz="1600"/>
          </a:p>
        </p:txBody>
      </p:sp>
      <p:pic>
        <p:nvPicPr>
          <p:cNvPr id="200" name="Google Shape;200;p25"/>
          <p:cNvPicPr preferRelativeResize="0"/>
          <p:nvPr/>
        </p:nvPicPr>
        <p:blipFill rotWithShape="1">
          <a:blip r:embed="rId4">
            <a:alphaModFix/>
          </a:blip>
          <a:srcRect/>
          <a:stretch/>
        </p:blipFill>
        <p:spPr>
          <a:xfrm>
            <a:off x="416025" y="1178775"/>
            <a:ext cx="5083121" cy="3542500"/>
          </a:xfrm>
          <a:prstGeom prst="rect">
            <a:avLst/>
          </a:prstGeom>
          <a:noFill/>
          <a:ln>
            <a:noFill/>
          </a:ln>
          <a:effectLst>
            <a:outerShdw blurRad="57150" dist="19050" dir="5400000" algn="bl" rotWithShape="0">
              <a:srgbClr val="000000">
                <a:alpha val="51764"/>
              </a:srgbClr>
            </a:outerShdw>
          </a:effec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2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The software you write is important!</a:t>
            </a:r>
            <a:endParaRPr/>
          </a:p>
        </p:txBody>
      </p:sp>
      <p:sp>
        <p:nvSpPr>
          <p:cNvPr id="206" name="Google Shape;206;p26"/>
          <p:cNvSpPr txBox="1">
            <a:spLocks noGrp="1"/>
          </p:cNvSpPr>
          <p:nvPr>
            <p:ph type="body" idx="1"/>
          </p:nvPr>
        </p:nvSpPr>
        <p:spPr>
          <a:xfrm>
            <a:off x="311700" y="1152475"/>
            <a:ext cx="6020700" cy="26364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SzPts val="1800"/>
              <a:buChar char="●"/>
            </a:pPr>
            <a:r>
              <a:rPr lang="en"/>
              <a:t>Software inherently contains </a:t>
            </a:r>
            <a:r>
              <a:rPr lang="en" i="1"/>
              <a:t>value</a:t>
            </a:r>
            <a:endParaRPr i="1"/>
          </a:p>
          <a:p>
            <a:pPr marL="914400" lvl="1" indent="-317500" algn="l" rtl="0">
              <a:lnSpc>
                <a:spcPct val="115000"/>
              </a:lnSpc>
              <a:spcBef>
                <a:spcPts val="0"/>
              </a:spcBef>
              <a:spcAft>
                <a:spcPts val="0"/>
              </a:spcAft>
              <a:buSzPts val="1400"/>
              <a:buChar char="○"/>
            </a:pPr>
            <a:r>
              <a:rPr lang="en"/>
              <a:t>Produces results, contains lessons learnt, effort</a:t>
            </a:r>
            <a:br>
              <a:rPr lang="en"/>
            </a:br>
            <a:endParaRPr/>
          </a:p>
          <a:p>
            <a:pPr marL="457200" lvl="0" indent="-342900" algn="l" rtl="0">
              <a:lnSpc>
                <a:spcPct val="115000"/>
              </a:lnSpc>
              <a:spcBef>
                <a:spcPts val="0"/>
              </a:spcBef>
              <a:spcAft>
                <a:spcPts val="0"/>
              </a:spcAft>
              <a:buSzPts val="1800"/>
              <a:buChar char="●"/>
            </a:pPr>
            <a:r>
              <a:rPr lang="en"/>
              <a:t>Difficult to gauge to what extent it might be used in the future</a:t>
            </a:r>
            <a:endParaRPr/>
          </a:p>
          <a:p>
            <a:pPr marL="914400" lvl="1" indent="-317500" algn="l" rtl="0">
              <a:lnSpc>
                <a:spcPct val="115000"/>
              </a:lnSpc>
              <a:spcBef>
                <a:spcPts val="0"/>
              </a:spcBef>
              <a:spcAft>
                <a:spcPts val="0"/>
              </a:spcAft>
              <a:buSzPts val="1400"/>
              <a:buChar char="○"/>
            </a:pPr>
            <a:r>
              <a:rPr lang="en"/>
              <a:t>By who?</a:t>
            </a:r>
            <a:endParaRPr/>
          </a:p>
          <a:p>
            <a:pPr marL="914400" lvl="1" indent="-317500" algn="l" rtl="0">
              <a:lnSpc>
                <a:spcPct val="115000"/>
              </a:lnSpc>
              <a:spcBef>
                <a:spcPts val="0"/>
              </a:spcBef>
              <a:spcAft>
                <a:spcPts val="0"/>
              </a:spcAft>
              <a:buSzPts val="1400"/>
              <a:buChar char="○"/>
            </a:pPr>
            <a:r>
              <a:rPr lang="en"/>
              <a:t>Which parts?</a:t>
            </a:r>
            <a:endParaRPr/>
          </a:p>
          <a:p>
            <a:pPr marL="914400" lvl="1" indent="-317500" algn="l" rtl="0">
              <a:lnSpc>
                <a:spcPct val="115000"/>
              </a:lnSpc>
              <a:spcBef>
                <a:spcPts val="0"/>
              </a:spcBef>
              <a:spcAft>
                <a:spcPts val="0"/>
              </a:spcAft>
              <a:buSzPts val="1400"/>
              <a:buChar char="○"/>
            </a:pPr>
            <a:r>
              <a:rPr lang="en"/>
              <a:t>Which projects?</a:t>
            </a:r>
            <a:endParaRPr/>
          </a:p>
          <a:p>
            <a:pPr marL="914400" lvl="1" indent="-317500" algn="l" rtl="0">
              <a:lnSpc>
                <a:spcPct val="115000"/>
              </a:lnSpc>
              <a:spcBef>
                <a:spcPts val="0"/>
              </a:spcBef>
              <a:spcAft>
                <a:spcPts val="0"/>
              </a:spcAft>
              <a:buSzPts val="1400"/>
              <a:buChar char="○"/>
            </a:pPr>
            <a:r>
              <a:rPr lang="en"/>
              <a:t>Reproducibility of results – from publications!</a:t>
            </a:r>
            <a:endParaRPr/>
          </a:p>
        </p:txBody>
      </p:sp>
      <p:pic>
        <p:nvPicPr>
          <p:cNvPr id="207" name="Google Shape;207;p26"/>
          <p:cNvPicPr preferRelativeResize="0"/>
          <p:nvPr/>
        </p:nvPicPr>
        <p:blipFill rotWithShape="1">
          <a:blip r:embed="rId3">
            <a:alphaModFix/>
          </a:blip>
          <a:srcRect/>
          <a:stretch/>
        </p:blipFill>
        <p:spPr>
          <a:xfrm>
            <a:off x="6396853" y="1685875"/>
            <a:ext cx="2747150" cy="2260149"/>
          </a:xfrm>
          <a:prstGeom prst="rect">
            <a:avLst/>
          </a:prstGeom>
          <a:noFill/>
          <a:ln>
            <a:noFill/>
          </a:ln>
        </p:spPr>
      </p:pic>
      <p:sp>
        <p:nvSpPr>
          <p:cNvPr id="208" name="Google Shape;208;p26"/>
          <p:cNvSpPr txBox="1"/>
          <p:nvPr/>
        </p:nvSpPr>
        <p:spPr>
          <a:xfrm>
            <a:off x="8750" y="4376500"/>
            <a:ext cx="9135300" cy="7920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 sz="2400" b="1" u="none" strike="noStrike" cap="none">
                <a:solidFill>
                  <a:srgbClr val="000000"/>
                </a:solidFill>
                <a:latin typeface="Arial"/>
                <a:ea typeface="Arial"/>
                <a:cs typeface="Arial"/>
                <a:sym typeface="Arial"/>
              </a:rPr>
              <a:t>Can it/should it be reusable by others?</a:t>
            </a:r>
            <a:endParaRPr sz="2400" b="1"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400"/>
              <a:buFont typeface="Arial"/>
              <a:buNone/>
            </a:pPr>
            <a:r>
              <a:rPr lang="en" sz="2400" b="1" u="none" strike="noStrike" cap="none">
                <a:solidFill>
                  <a:srgbClr val="000000"/>
                </a:solidFill>
                <a:latin typeface="Arial"/>
                <a:ea typeface="Arial"/>
                <a:cs typeface="Arial"/>
                <a:sym typeface="Arial"/>
              </a:rPr>
              <a:t>...including yourself?</a:t>
            </a:r>
            <a:endParaRPr sz="2400" b="1" u="none" strike="noStrike" cap="none">
              <a:solidFill>
                <a:srgbClr val="000000"/>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2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When should you have considered how to engineer your software?</a:t>
            </a:r>
            <a:endParaRPr/>
          </a:p>
          <a:p>
            <a:pPr marL="0" lvl="0" indent="0" algn="l" rtl="0">
              <a:lnSpc>
                <a:spcPct val="100000"/>
              </a:lnSpc>
              <a:spcBef>
                <a:spcPts val="0"/>
              </a:spcBef>
              <a:spcAft>
                <a:spcPts val="0"/>
              </a:spcAft>
              <a:buSzPts val="2800"/>
              <a:buNone/>
            </a:pPr>
            <a:endParaRPr/>
          </a:p>
        </p:txBody>
      </p:sp>
      <p:sp>
        <p:nvSpPr>
          <p:cNvPr id="214" name="Google Shape;214;p27"/>
          <p:cNvSpPr txBox="1">
            <a:spLocks noGrp="1"/>
          </p:cNvSpPr>
          <p:nvPr>
            <p:ph type="body" idx="1"/>
          </p:nvPr>
        </p:nvSpPr>
        <p:spPr>
          <a:xfrm>
            <a:off x="3320150" y="1937650"/>
            <a:ext cx="5694000" cy="2631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SzPts val="1800"/>
              <a:buNone/>
            </a:pPr>
            <a:r>
              <a:rPr lang="en" sz="2000" b="1" i="1">
                <a:latin typeface="Merriweather"/>
                <a:ea typeface="Merriweather"/>
                <a:cs typeface="Merriweather"/>
                <a:sym typeface="Merriweather"/>
              </a:rPr>
              <a:t>"The best time to plant a tree is 20 years ago.</a:t>
            </a:r>
            <a:br>
              <a:rPr lang="en" sz="2000" b="1" i="1">
                <a:latin typeface="Merriweather"/>
                <a:ea typeface="Merriweather"/>
                <a:cs typeface="Merriweather"/>
                <a:sym typeface="Merriweather"/>
              </a:rPr>
            </a:br>
            <a:r>
              <a:rPr lang="en" sz="2000" b="1" i="1">
                <a:latin typeface="Merriweather"/>
                <a:ea typeface="Merriweather"/>
                <a:cs typeface="Merriweather"/>
                <a:sym typeface="Merriweather"/>
              </a:rPr>
              <a:t> The second best time is now."</a:t>
            </a:r>
            <a:endParaRPr sz="2000" b="1" i="1">
              <a:latin typeface="Merriweather"/>
              <a:ea typeface="Merriweather"/>
              <a:cs typeface="Merriweather"/>
              <a:sym typeface="Merriweather"/>
            </a:endParaRPr>
          </a:p>
        </p:txBody>
      </p:sp>
      <p:pic>
        <p:nvPicPr>
          <p:cNvPr id="215" name="Google Shape;215;p27"/>
          <p:cNvPicPr preferRelativeResize="0"/>
          <p:nvPr/>
        </p:nvPicPr>
        <p:blipFill rotWithShape="1">
          <a:blip r:embed="rId3">
            <a:alphaModFix/>
          </a:blip>
          <a:srcRect b="14139"/>
          <a:stretch/>
        </p:blipFill>
        <p:spPr>
          <a:xfrm>
            <a:off x="506875" y="1485200"/>
            <a:ext cx="2728225" cy="35085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a:solidFill>
                  <a:schemeClr val="accent2"/>
                </a:solidFill>
              </a:rPr>
              <a:t>Programming vs engineering</a:t>
            </a:r>
            <a:endParaRPr>
              <a:solidFill>
                <a:schemeClr val="accent2"/>
              </a:solidFill>
            </a:endParaRPr>
          </a:p>
          <a:p>
            <a:pPr marL="0" lvl="0" indent="0" algn="l" rtl="0">
              <a:lnSpc>
                <a:spcPct val="100000"/>
              </a:lnSpc>
              <a:spcBef>
                <a:spcPts val="0"/>
              </a:spcBef>
              <a:spcAft>
                <a:spcPts val="0"/>
              </a:spcAft>
              <a:buSzPts val="2800"/>
              <a:buNone/>
            </a:pPr>
            <a:endParaRPr/>
          </a:p>
        </p:txBody>
      </p:sp>
      <p:sp>
        <p:nvSpPr>
          <p:cNvPr id="221" name="Google Shape;221;p28"/>
          <p:cNvSpPr txBox="1">
            <a:spLocks noGrp="1"/>
          </p:cNvSpPr>
          <p:nvPr>
            <p:ph type="body" idx="1"/>
          </p:nvPr>
        </p:nvSpPr>
        <p:spPr>
          <a:xfrm>
            <a:off x="311700" y="1152475"/>
            <a:ext cx="4470600" cy="2540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en" b="1"/>
              <a:t>Programming / Coding</a:t>
            </a:r>
            <a:endParaRPr b="1"/>
          </a:p>
          <a:p>
            <a:pPr marL="457200" lvl="0" indent="-342900" algn="l" rtl="0">
              <a:lnSpc>
                <a:spcPct val="115000"/>
              </a:lnSpc>
              <a:spcBef>
                <a:spcPts val="1600"/>
              </a:spcBef>
              <a:spcAft>
                <a:spcPts val="0"/>
              </a:spcAft>
              <a:buSzPts val="1800"/>
              <a:buChar char="●"/>
            </a:pPr>
            <a:r>
              <a:rPr lang="en"/>
              <a:t>Focus is on one aspect of software development (implementation)</a:t>
            </a:r>
            <a:endParaRPr/>
          </a:p>
          <a:p>
            <a:pPr marL="457200" lvl="0" indent="-342900" algn="l" rtl="0">
              <a:lnSpc>
                <a:spcPct val="115000"/>
              </a:lnSpc>
              <a:spcBef>
                <a:spcPts val="0"/>
              </a:spcBef>
              <a:spcAft>
                <a:spcPts val="0"/>
              </a:spcAft>
              <a:buSzPts val="1800"/>
              <a:buChar char="●"/>
            </a:pPr>
            <a:r>
              <a:rPr lang="en"/>
              <a:t>Writes software for themselves</a:t>
            </a:r>
            <a:endParaRPr/>
          </a:p>
          <a:p>
            <a:pPr marL="457200" lvl="0" indent="-342900" algn="l" rtl="0">
              <a:lnSpc>
                <a:spcPct val="115000"/>
              </a:lnSpc>
              <a:spcBef>
                <a:spcPts val="0"/>
              </a:spcBef>
              <a:spcAft>
                <a:spcPts val="0"/>
              </a:spcAft>
              <a:buSzPts val="1800"/>
              <a:buChar char="●"/>
            </a:pPr>
            <a:r>
              <a:rPr lang="en"/>
              <a:t>Mostly an individual activity</a:t>
            </a:r>
            <a:endParaRPr/>
          </a:p>
          <a:p>
            <a:pPr marL="457200" lvl="0" indent="-342900" algn="l" rtl="0">
              <a:lnSpc>
                <a:spcPct val="115000"/>
              </a:lnSpc>
              <a:spcBef>
                <a:spcPts val="0"/>
              </a:spcBef>
              <a:spcAft>
                <a:spcPts val="0"/>
              </a:spcAft>
              <a:buSzPts val="1800"/>
              <a:buChar char="●"/>
            </a:pPr>
            <a:r>
              <a:rPr lang="en"/>
              <a:t>Writes software to fulfil research goals (ideally from a design)</a:t>
            </a:r>
            <a:endParaRPr/>
          </a:p>
        </p:txBody>
      </p:sp>
      <p:sp>
        <p:nvSpPr>
          <p:cNvPr id="222" name="Google Shape;222;p28"/>
          <p:cNvSpPr txBox="1">
            <a:spLocks noGrp="1"/>
          </p:cNvSpPr>
          <p:nvPr>
            <p:ph type="body" idx="1"/>
          </p:nvPr>
        </p:nvSpPr>
        <p:spPr>
          <a:xfrm>
            <a:off x="4782300" y="1152475"/>
            <a:ext cx="4291500" cy="341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en" b="1"/>
              <a:t>Engineering</a:t>
            </a:r>
            <a:endParaRPr b="1"/>
          </a:p>
          <a:p>
            <a:pPr marL="457200" lvl="0" indent="-342900" algn="l" rtl="0">
              <a:lnSpc>
                <a:spcPct val="115000"/>
              </a:lnSpc>
              <a:spcBef>
                <a:spcPts val="1600"/>
              </a:spcBef>
              <a:spcAft>
                <a:spcPts val="0"/>
              </a:spcAft>
              <a:buSzPts val="1800"/>
              <a:buChar char="●"/>
            </a:pPr>
            <a:r>
              <a:rPr lang="en"/>
              <a:t>Considers the </a:t>
            </a:r>
            <a:r>
              <a:rPr lang="en" i="1"/>
              <a:t>lifecycle</a:t>
            </a:r>
            <a:r>
              <a:rPr lang="en"/>
              <a:t> of software</a:t>
            </a:r>
            <a:endParaRPr/>
          </a:p>
          <a:p>
            <a:pPr marL="457200" lvl="0" indent="-342900" algn="l" rtl="0">
              <a:lnSpc>
                <a:spcPct val="115000"/>
              </a:lnSpc>
              <a:spcBef>
                <a:spcPts val="0"/>
              </a:spcBef>
              <a:spcAft>
                <a:spcPts val="0"/>
              </a:spcAft>
              <a:buSzPts val="1800"/>
              <a:buChar char="●"/>
            </a:pPr>
            <a:r>
              <a:rPr lang="en"/>
              <a:t>Writes software for </a:t>
            </a:r>
            <a:r>
              <a:rPr lang="en" i="1"/>
              <a:t>stakeholders</a:t>
            </a:r>
            <a:endParaRPr i="1"/>
          </a:p>
          <a:p>
            <a:pPr marL="457200" lvl="0" indent="-342900" algn="l" rtl="0">
              <a:lnSpc>
                <a:spcPct val="115000"/>
              </a:lnSpc>
              <a:spcBef>
                <a:spcPts val="0"/>
              </a:spcBef>
              <a:spcAft>
                <a:spcPts val="0"/>
              </a:spcAft>
              <a:buSzPts val="1800"/>
              <a:buChar char="●"/>
            </a:pPr>
            <a:r>
              <a:rPr lang="en"/>
              <a:t>Takes </a:t>
            </a:r>
            <a:r>
              <a:rPr lang="en" i="1"/>
              <a:t>team ethic</a:t>
            </a:r>
            <a:r>
              <a:rPr lang="en"/>
              <a:t> into account</a:t>
            </a:r>
            <a:endParaRPr/>
          </a:p>
          <a:p>
            <a:pPr marL="457200" lvl="0" indent="-342900" algn="l" rtl="0">
              <a:lnSpc>
                <a:spcPct val="115000"/>
              </a:lnSpc>
              <a:spcBef>
                <a:spcPts val="0"/>
              </a:spcBef>
              <a:spcAft>
                <a:spcPts val="0"/>
              </a:spcAft>
              <a:buSzPts val="1800"/>
              <a:buChar char="●"/>
            </a:pPr>
            <a:r>
              <a:rPr lang="en"/>
              <a:t>Applies a </a:t>
            </a:r>
            <a:r>
              <a:rPr lang="en" i="1"/>
              <a:t>process</a:t>
            </a:r>
            <a:r>
              <a:rPr lang="en"/>
              <a:t> to understanding, designing, building, releasing, and maintaining software</a:t>
            </a:r>
            <a:endParaRPr/>
          </a:p>
        </p:txBody>
      </p:sp>
      <p:sp>
        <p:nvSpPr>
          <p:cNvPr id="223" name="Google Shape;223;p28"/>
          <p:cNvSpPr txBox="1">
            <a:spLocks noGrp="1"/>
          </p:cNvSpPr>
          <p:nvPr>
            <p:ph type="body" idx="1"/>
          </p:nvPr>
        </p:nvSpPr>
        <p:spPr>
          <a:xfrm>
            <a:off x="0" y="4401025"/>
            <a:ext cx="9144000" cy="770700"/>
          </a:xfrm>
          <a:prstGeom prst="rect">
            <a:avLst/>
          </a:prstGeom>
          <a:solidFill>
            <a:schemeClr val="accent4"/>
          </a:solid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SzPts val="1800"/>
              <a:buNone/>
            </a:pPr>
            <a:r>
              <a:rPr lang="en" b="1" i="1">
                <a:solidFill>
                  <a:schemeClr val="dk2"/>
                </a:solidFill>
              </a:rPr>
              <a:t>"Programmers tend to start coding right away. Sometimes this works."</a:t>
            </a:r>
            <a:br>
              <a:rPr lang="en" b="1">
                <a:solidFill>
                  <a:schemeClr val="dk2"/>
                </a:solidFill>
              </a:rPr>
            </a:br>
            <a:r>
              <a:rPr lang="en" b="1">
                <a:solidFill>
                  <a:schemeClr val="dk2"/>
                </a:solidFill>
              </a:rPr>
              <a:t> - Eric Larsen, 2018</a:t>
            </a:r>
            <a:endParaRPr b="1">
              <a:solidFill>
                <a:schemeClr val="dk2"/>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2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Target audience</a:t>
            </a:r>
            <a:endParaRPr/>
          </a:p>
        </p:txBody>
      </p:sp>
      <p:sp>
        <p:nvSpPr>
          <p:cNvPr id="229" name="Google Shape;229;p29"/>
          <p:cNvSpPr txBox="1">
            <a:spLocks noGrp="1"/>
          </p:cNvSpPr>
          <p:nvPr>
            <p:ph type="body" idx="1"/>
          </p:nvPr>
        </p:nvSpPr>
        <p:spPr>
          <a:xfrm>
            <a:off x="311700" y="1152475"/>
            <a:ext cx="8520600" cy="38106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Clr>
                <a:srgbClr val="FF9900"/>
              </a:buClr>
              <a:buSzPts val="1800"/>
              <a:buChar char="●"/>
            </a:pPr>
            <a:r>
              <a:rPr lang="en" b="1">
                <a:solidFill>
                  <a:srgbClr val="FF9900"/>
                </a:solidFill>
              </a:rPr>
              <a:t>A researcher developer, with foundational coding skills, now facing new challenges</a:t>
            </a:r>
            <a:endParaRPr b="1">
              <a:solidFill>
                <a:srgbClr val="FF9900"/>
              </a:solidFill>
            </a:endParaRPr>
          </a:p>
          <a:p>
            <a:pPr marL="914400" lvl="1" indent="-317500" algn="l" rtl="0">
              <a:lnSpc>
                <a:spcPct val="115000"/>
              </a:lnSpc>
              <a:spcBef>
                <a:spcPts val="0"/>
              </a:spcBef>
              <a:spcAft>
                <a:spcPts val="0"/>
              </a:spcAft>
              <a:buSzPts val="1400"/>
              <a:buChar char="○"/>
            </a:pPr>
            <a:r>
              <a:rPr lang="en"/>
              <a:t>Software projects becoming more complex</a:t>
            </a:r>
            <a:endParaRPr/>
          </a:p>
          <a:p>
            <a:pPr marL="914400" lvl="1" indent="-317500" algn="l" rtl="0">
              <a:lnSpc>
                <a:spcPct val="115000"/>
              </a:lnSpc>
              <a:spcBef>
                <a:spcPts val="0"/>
              </a:spcBef>
              <a:spcAft>
                <a:spcPts val="0"/>
              </a:spcAft>
              <a:buSzPts val="1400"/>
              <a:buChar char="○"/>
            </a:pPr>
            <a:r>
              <a:rPr lang="en"/>
              <a:t>Scale of development increasing</a:t>
            </a:r>
            <a:endParaRPr/>
          </a:p>
          <a:p>
            <a:pPr marL="914400" lvl="1" indent="-317500" algn="l" rtl="0">
              <a:lnSpc>
                <a:spcPct val="115000"/>
              </a:lnSpc>
              <a:spcBef>
                <a:spcPts val="0"/>
              </a:spcBef>
              <a:spcAft>
                <a:spcPts val="0"/>
              </a:spcAft>
              <a:buSzPts val="1400"/>
              <a:buChar char="○"/>
            </a:pPr>
            <a:r>
              <a:rPr lang="en"/>
              <a:t>More collaborative development and use, internal or external</a:t>
            </a:r>
            <a:endParaRPr/>
          </a:p>
          <a:p>
            <a:pPr marL="914400" lvl="1" indent="-317500" algn="l" rtl="0">
              <a:lnSpc>
                <a:spcPct val="115000"/>
              </a:lnSpc>
              <a:spcBef>
                <a:spcPts val="0"/>
              </a:spcBef>
              <a:spcAft>
                <a:spcPts val="0"/>
              </a:spcAft>
              <a:buSzPts val="1400"/>
              <a:buChar char="○"/>
            </a:pPr>
            <a:r>
              <a:rPr lang="en"/>
              <a:t>Higher expectations on software</a:t>
            </a:r>
            <a:endParaRPr/>
          </a:p>
          <a:p>
            <a:pPr marL="914400" lvl="1" indent="-317500" algn="l" rtl="0">
              <a:lnSpc>
                <a:spcPct val="115000"/>
              </a:lnSpc>
              <a:spcBef>
                <a:spcPts val="0"/>
              </a:spcBef>
              <a:spcAft>
                <a:spcPts val="0"/>
              </a:spcAft>
              <a:buSzPts val="1400"/>
              <a:buChar char="○"/>
            </a:pPr>
            <a:r>
              <a:rPr lang="en"/>
              <a:t>Increase in requests for change, more 'technical debt'</a:t>
            </a:r>
            <a:br>
              <a:rPr lang="en"/>
            </a:br>
            <a:endParaRPr/>
          </a:p>
          <a:p>
            <a:pPr marL="0" lvl="0" indent="0" algn="l" rtl="0">
              <a:lnSpc>
                <a:spcPct val="115000"/>
              </a:lnSpc>
              <a:spcBef>
                <a:spcPts val="0"/>
              </a:spcBef>
              <a:spcAft>
                <a:spcPts val="0"/>
              </a:spcAft>
              <a:buNone/>
            </a:pPr>
            <a:endParaRPr b="1">
              <a:solidFill>
                <a:srgbClr val="FF9900"/>
              </a:solidFill>
            </a:endParaRPr>
          </a:p>
        </p:txBody>
      </p:sp>
      <p:grpSp>
        <p:nvGrpSpPr>
          <p:cNvPr id="230" name="Google Shape;230;p29"/>
          <p:cNvGrpSpPr/>
          <p:nvPr/>
        </p:nvGrpSpPr>
        <p:grpSpPr>
          <a:xfrm>
            <a:off x="4125400" y="2869326"/>
            <a:ext cx="4876587" cy="2093749"/>
            <a:chOff x="84600" y="681300"/>
            <a:chExt cx="8602200" cy="4021800"/>
          </a:xfrm>
        </p:grpSpPr>
        <p:sp>
          <p:nvSpPr>
            <p:cNvPr id="231" name="Google Shape;231;p29"/>
            <p:cNvSpPr txBox="1"/>
            <p:nvPr/>
          </p:nvSpPr>
          <p:spPr>
            <a:xfrm>
              <a:off x="84600" y="2156100"/>
              <a:ext cx="2049000" cy="10644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 sz="1200" b="0" i="0" u="none" strike="noStrike" cap="none">
                  <a:solidFill>
                    <a:srgbClr val="CC0000"/>
                  </a:solidFill>
                  <a:latin typeface="Merriweather"/>
                  <a:ea typeface="Merriweather"/>
                  <a:cs typeface="Merriweather"/>
                  <a:sym typeface="Merriweather"/>
                </a:rPr>
                <a:t>Software</a:t>
              </a:r>
              <a:br>
                <a:rPr lang="en" sz="1200" b="0" i="0" u="none" strike="noStrike" cap="none">
                  <a:solidFill>
                    <a:srgbClr val="CC0000"/>
                  </a:solidFill>
                  <a:latin typeface="Merriweather"/>
                  <a:ea typeface="Merriweather"/>
                  <a:cs typeface="Merriweather"/>
                  <a:sym typeface="Merriweather"/>
                </a:rPr>
              </a:br>
              <a:r>
                <a:rPr lang="en" sz="1200" b="0" i="0" u="none" strike="noStrike" cap="none">
                  <a:solidFill>
                    <a:srgbClr val="CC0000"/>
                  </a:solidFill>
                  <a:latin typeface="Merriweather"/>
                  <a:ea typeface="Merriweather"/>
                  <a:cs typeface="Merriweather"/>
                  <a:sym typeface="Merriweather"/>
                </a:rPr>
                <a:t>Engineering</a:t>
              </a:r>
              <a:endParaRPr sz="1200" b="0" i="0" u="none" strike="noStrike" cap="none">
                <a:solidFill>
                  <a:srgbClr val="CC0000"/>
                </a:solidFill>
                <a:latin typeface="Merriweather"/>
                <a:ea typeface="Merriweather"/>
                <a:cs typeface="Merriweather"/>
                <a:sym typeface="Merriweather"/>
              </a:endParaRPr>
            </a:p>
          </p:txBody>
        </p:sp>
        <p:sp>
          <p:nvSpPr>
            <p:cNvPr id="232" name="Google Shape;232;p29"/>
            <p:cNvSpPr txBox="1"/>
            <p:nvPr/>
          </p:nvSpPr>
          <p:spPr>
            <a:xfrm>
              <a:off x="6858000" y="2235300"/>
              <a:ext cx="1828800" cy="7095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 sz="1200" b="0" i="0" u="none" strike="noStrike" cap="none">
                  <a:solidFill>
                    <a:srgbClr val="1155CC"/>
                  </a:solidFill>
                  <a:latin typeface="Merriweather"/>
                  <a:ea typeface="Merriweather"/>
                  <a:cs typeface="Merriweather"/>
                  <a:sym typeface="Merriweather"/>
                </a:rPr>
                <a:t>Research</a:t>
              </a:r>
              <a:endParaRPr sz="1200" b="0" i="0" u="none" strike="noStrike" cap="none">
                <a:solidFill>
                  <a:srgbClr val="1155CC"/>
                </a:solidFill>
                <a:latin typeface="Merriweather"/>
                <a:ea typeface="Merriweather"/>
                <a:cs typeface="Merriweather"/>
                <a:sym typeface="Merriweather"/>
              </a:endParaRPr>
            </a:p>
          </p:txBody>
        </p:sp>
        <p:cxnSp>
          <p:nvCxnSpPr>
            <p:cNvPr id="233" name="Google Shape;233;p29"/>
            <p:cNvCxnSpPr/>
            <p:nvPr/>
          </p:nvCxnSpPr>
          <p:spPr>
            <a:xfrm>
              <a:off x="2133600" y="2514600"/>
              <a:ext cx="2362200" cy="0"/>
            </a:xfrm>
            <a:prstGeom prst="straightConnector1">
              <a:avLst/>
            </a:prstGeom>
            <a:noFill/>
            <a:ln w="38100" cap="flat" cmpd="sng">
              <a:solidFill>
                <a:srgbClr val="CC0000"/>
              </a:solidFill>
              <a:prstDash val="solid"/>
              <a:round/>
              <a:headEnd type="oval" w="med" len="med"/>
              <a:tailEnd type="none" w="sm" len="sm"/>
            </a:ln>
          </p:spPr>
        </p:cxnSp>
        <p:cxnSp>
          <p:nvCxnSpPr>
            <p:cNvPr id="234" name="Google Shape;234;p29"/>
            <p:cNvCxnSpPr/>
            <p:nvPr/>
          </p:nvCxnSpPr>
          <p:spPr>
            <a:xfrm rot="10800000">
              <a:off x="4495800" y="2514600"/>
              <a:ext cx="2362200" cy="0"/>
            </a:xfrm>
            <a:prstGeom prst="straightConnector1">
              <a:avLst/>
            </a:prstGeom>
            <a:noFill/>
            <a:ln w="38100" cap="flat" cmpd="sng">
              <a:solidFill>
                <a:srgbClr val="1155CC"/>
              </a:solidFill>
              <a:prstDash val="solid"/>
              <a:round/>
              <a:headEnd type="oval" w="med" len="med"/>
              <a:tailEnd type="none" w="sm" len="sm"/>
            </a:ln>
          </p:spPr>
        </p:cxnSp>
        <p:sp>
          <p:nvSpPr>
            <p:cNvPr id="235" name="Google Shape;235;p29"/>
            <p:cNvSpPr txBox="1"/>
            <p:nvPr/>
          </p:nvSpPr>
          <p:spPr>
            <a:xfrm>
              <a:off x="4800600" y="3657600"/>
              <a:ext cx="1752600" cy="9462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erriweather"/>
                  <a:ea typeface="Merriweather"/>
                  <a:cs typeface="Merriweather"/>
                  <a:sym typeface="Merriweather"/>
                </a:rPr>
                <a:t>Researcher</a:t>
              </a:r>
              <a:br>
                <a:rPr lang="en" sz="1000" b="0" i="0" u="none" strike="noStrike" cap="none">
                  <a:solidFill>
                    <a:schemeClr val="dk1"/>
                  </a:solidFill>
                  <a:latin typeface="Merriweather"/>
                  <a:ea typeface="Merriweather"/>
                  <a:cs typeface="Merriweather"/>
                  <a:sym typeface="Merriweather"/>
                </a:rPr>
              </a:br>
              <a:r>
                <a:rPr lang="en" sz="1000" b="0" i="0" u="none" strike="noStrike" cap="none">
                  <a:solidFill>
                    <a:schemeClr val="dk1"/>
                  </a:solidFill>
                  <a:latin typeface="Merriweather"/>
                  <a:ea typeface="Merriweather"/>
                  <a:cs typeface="Merriweather"/>
                  <a:sym typeface="Merriweather"/>
                </a:rPr>
                <a:t>developer</a:t>
              </a:r>
              <a:endParaRPr sz="1000" b="0" i="0" u="none" strike="noStrike" cap="none">
                <a:solidFill>
                  <a:schemeClr val="dk1"/>
                </a:solidFill>
                <a:latin typeface="Merriweather"/>
                <a:ea typeface="Merriweather"/>
                <a:cs typeface="Merriweather"/>
                <a:sym typeface="Merriweather"/>
              </a:endParaRPr>
            </a:p>
          </p:txBody>
        </p:sp>
        <p:sp>
          <p:nvSpPr>
            <p:cNvPr id="236" name="Google Shape;236;p29"/>
            <p:cNvSpPr txBox="1"/>
            <p:nvPr/>
          </p:nvSpPr>
          <p:spPr>
            <a:xfrm>
              <a:off x="5867400" y="681300"/>
              <a:ext cx="1752600" cy="6504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erriweather"/>
                  <a:ea typeface="Merriweather"/>
                  <a:cs typeface="Merriweather"/>
                  <a:sym typeface="Merriweather"/>
                </a:rPr>
                <a:t>Researcher</a:t>
              </a:r>
              <a:endParaRPr sz="1000" b="0" i="0" u="none" strike="noStrike" cap="none">
                <a:solidFill>
                  <a:schemeClr val="dk1"/>
                </a:solidFill>
                <a:latin typeface="Merriweather"/>
                <a:ea typeface="Merriweather"/>
                <a:cs typeface="Merriweather"/>
                <a:sym typeface="Merriweather"/>
              </a:endParaRPr>
            </a:p>
          </p:txBody>
        </p:sp>
        <p:sp>
          <p:nvSpPr>
            <p:cNvPr id="237" name="Google Shape;237;p29"/>
            <p:cNvSpPr txBox="1"/>
            <p:nvPr/>
          </p:nvSpPr>
          <p:spPr>
            <a:xfrm>
              <a:off x="1371600" y="3756900"/>
              <a:ext cx="1752600" cy="9462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erriweather"/>
                  <a:ea typeface="Merriweather"/>
                  <a:cs typeface="Merriweather"/>
                  <a:sym typeface="Merriweather"/>
                </a:rPr>
                <a:t>Software Engineer</a:t>
              </a:r>
              <a:endParaRPr sz="1000" b="0" i="0" u="none" strike="noStrike" cap="none">
                <a:solidFill>
                  <a:schemeClr val="dk1"/>
                </a:solidFill>
                <a:latin typeface="Merriweather"/>
                <a:ea typeface="Merriweather"/>
                <a:cs typeface="Merriweather"/>
                <a:sym typeface="Merriweather"/>
              </a:endParaRPr>
            </a:p>
          </p:txBody>
        </p:sp>
        <p:cxnSp>
          <p:nvCxnSpPr>
            <p:cNvPr id="238" name="Google Shape;238;p29"/>
            <p:cNvCxnSpPr/>
            <p:nvPr/>
          </p:nvCxnSpPr>
          <p:spPr>
            <a:xfrm rot="10800000">
              <a:off x="2209800" y="2819400"/>
              <a:ext cx="0" cy="838200"/>
            </a:xfrm>
            <a:prstGeom prst="straightConnector1">
              <a:avLst/>
            </a:prstGeom>
            <a:noFill/>
            <a:ln w="28575" cap="flat" cmpd="sng">
              <a:solidFill>
                <a:schemeClr val="dk1"/>
              </a:solidFill>
              <a:prstDash val="solid"/>
              <a:round/>
              <a:headEnd type="none" w="sm" len="sm"/>
              <a:tailEnd type="triangle" w="med" len="med"/>
            </a:ln>
          </p:spPr>
        </p:cxnSp>
        <p:cxnSp>
          <p:nvCxnSpPr>
            <p:cNvPr id="239" name="Google Shape;239;p29"/>
            <p:cNvCxnSpPr/>
            <p:nvPr/>
          </p:nvCxnSpPr>
          <p:spPr>
            <a:xfrm rot="10800000">
              <a:off x="5638800" y="2743200"/>
              <a:ext cx="0" cy="838200"/>
            </a:xfrm>
            <a:prstGeom prst="straightConnector1">
              <a:avLst/>
            </a:prstGeom>
            <a:noFill/>
            <a:ln w="28575" cap="flat" cmpd="sng">
              <a:solidFill>
                <a:schemeClr val="dk1"/>
              </a:solidFill>
              <a:prstDash val="solid"/>
              <a:round/>
              <a:headEnd type="none" w="sm" len="sm"/>
              <a:tailEnd type="triangle" w="med" len="med"/>
            </a:ln>
          </p:spPr>
        </p:cxnSp>
        <p:cxnSp>
          <p:nvCxnSpPr>
            <p:cNvPr id="240" name="Google Shape;240;p29"/>
            <p:cNvCxnSpPr/>
            <p:nvPr/>
          </p:nvCxnSpPr>
          <p:spPr>
            <a:xfrm>
              <a:off x="6781800" y="1219200"/>
              <a:ext cx="0" cy="990600"/>
            </a:xfrm>
            <a:prstGeom prst="straightConnector1">
              <a:avLst/>
            </a:prstGeom>
            <a:noFill/>
            <a:ln w="28575" cap="flat" cmpd="sng">
              <a:solidFill>
                <a:schemeClr val="dk1"/>
              </a:solidFill>
              <a:prstDash val="solid"/>
              <a:round/>
              <a:headEnd type="none" w="sm" len="sm"/>
              <a:tailEnd type="triangle" w="med" len="med"/>
            </a:ln>
          </p:spPr>
        </p:cxn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6" name="Google Shape;246;p30"/>
          <p:cNvSpPr txBox="1">
            <a:spLocks noGrp="1"/>
          </p:cNvSpPr>
          <p:nvPr>
            <p:ph type="body" idx="1"/>
          </p:nvPr>
        </p:nvSpPr>
        <p:spPr>
          <a:xfrm>
            <a:off x="311700" y="712925"/>
            <a:ext cx="3974897" cy="4271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GB" sz="1800">
                <a:solidFill>
                  <a:schemeClr val="dk1"/>
                </a:solidFill>
              </a:rPr>
              <a:t>You have just joined a team that works on an existing software project. The projects is written in Python and studies and analyses inflammation in a group of patients that have been given a new treatment for arthritis in a medical trial. The software project is not finished and contains some bugs and tests that are failing. Over the course - you will work either individually or with your colleagues to develop more code and fix these errors.</a:t>
            </a:r>
            <a:endParaRPr lang="en-GB"/>
          </a:p>
        </p:txBody>
      </p:sp>
      <p:pic>
        <p:nvPicPr>
          <p:cNvPr id="1026" name="Picture 2" descr="Make New Employees Feel Welcome - 6 Ways - HH Staffing Services">
            <a:extLst>
              <a:ext uri="{FF2B5EF4-FFF2-40B4-BE49-F238E27FC236}">
                <a16:creationId xmlns:a16="http://schemas.microsoft.com/office/drawing/2014/main" id="{1F08DAD9-034A-5A49-8B15-9E82C3DA43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86597" y="1097829"/>
            <a:ext cx="4440307" cy="2952804"/>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EEF6D09F-5F97-2C4B-87F3-733FDBC300FE}"/>
              </a:ext>
            </a:extLst>
          </p:cNvPr>
          <p:cNvSpPr>
            <a:spLocks noGrp="1"/>
          </p:cNvSpPr>
          <p:nvPr>
            <p:ph type="title"/>
          </p:nvPr>
        </p:nvSpPr>
        <p:spPr/>
        <p:txBody>
          <a:bodyPr/>
          <a:lstStyle/>
          <a:p>
            <a:endParaRPr lang="en-NL"/>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p30"/>
          <p:cNvSpPr txBox="1">
            <a:spLocks noGrp="1"/>
          </p:cNvSpPr>
          <p:nvPr>
            <p:ph type="title"/>
          </p:nvPr>
        </p:nvSpPr>
        <p:spPr>
          <a:xfrm>
            <a:off x="311700" y="1402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Course outline</a:t>
            </a:r>
            <a:endParaRPr/>
          </a:p>
        </p:txBody>
      </p:sp>
      <p:sp>
        <p:nvSpPr>
          <p:cNvPr id="246" name="Google Shape;246;p30"/>
          <p:cNvSpPr txBox="1">
            <a:spLocks noGrp="1"/>
          </p:cNvSpPr>
          <p:nvPr>
            <p:ph type="body" idx="1"/>
          </p:nvPr>
        </p:nvSpPr>
        <p:spPr>
          <a:xfrm>
            <a:off x="311700" y="712925"/>
            <a:ext cx="8607900" cy="4271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b="1">
              <a:solidFill>
                <a:srgbClr val="FF9900"/>
              </a:solidFill>
            </a:endParaRPr>
          </a:p>
          <a:p>
            <a:pPr marL="457200" lvl="0" indent="-342900" algn="l" rtl="0">
              <a:lnSpc>
                <a:spcPct val="115000"/>
              </a:lnSpc>
              <a:spcBef>
                <a:spcPts val="0"/>
              </a:spcBef>
              <a:spcAft>
                <a:spcPts val="0"/>
              </a:spcAft>
              <a:buSzPts val="1800"/>
              <a:buAutoNum type="arabicPeriod"/>
            </a:pPr>
            <a:r>
              <a:rPr lang="en" b="1">
                <a:solidFill>
                  <a:srgbClr val="FF9900"/>
                </a:solidFill>
              </a:rPr>
              <a:t>Environment for Collaborative Code Development			</a:t>
            </a:r>
            <a:endParaRPr b="1" i="1">
              <a:solidFill>
                <a:schemeClr val="accent5"/>
              </a:solidFill>
            </a:endParaRPr>
          </a:p>
          <a:p>
            <a:pPr marL="914400" lvl="1" indent="-342900" algn="l" rtl="0">
              <a:lnSpc>
                <a:spcPct val="115000"/>
              </a:lnSpc>
              <a:spcBef>
                <a:spcPts val="0"/>
              </a:spcBef>
              <a:spcAft>
                <a:spcPts val="0"/>
              </a:spcAft>
              <a:buSzPts val="1800"/>
              <a:buChar char="○"/>
            </a:pPr>
            <a:r>
              <a:rPr lang="en"/>
              <a:t>Setting up our software project, development environments and tools, virtual environments, Git &amp; GitHub, coding conventions</a:t>
            </a:r>
            <a:endParaRPr/>
          </a:p>
          <a:p>
            <a:pPr marL="457200" lvl="0" indent="-342900" algn="l" rtl="0">
              <a:lnSpc>
                <a:spcPct val="115000"/>
              </a:lnSpc>
              <a:spcBef>
                <a:spcPts val="0"/>
              </a:spcBef>
              <a:spcAft>
                <a:spcPts val="0"/>
              </a:spcAft>
              <a:buSzPts val="1800"/>
              <a:buAutoNum type="arabicPeriod"/>
            </a:pPr>
            <a:r>
              <a:rPr lang="en" b="1">
                <a:solidFill>
                  <a:srgbClr val="FF9900"/>
                </a:solidFill>
              </a:rPr>
              <a:t>Ensuring Correctness of Software at Scale				</a:t>
            </a:r>
            <a:endParaRPr b="1" i="1">
              <a:solidFill>
                <a:schemeClr val="accent5"/>
              </a:solidFill>
            </a:endParaRPr>
          </a:p>
          <a:p>
            <a:pPr marL="914400" lvl="1" indent="-317500" algn="l" rtl="0">
              <a:lnSpc>
                <a:spcPct val="115000"/>
              </a:lnSpc>
              <a:spcBef>
                <a:spcPts val="0"/>
              </a:spcBef>
              <a:spcAft>
                <a:spcPts val="0"/>
              </a:spcAft>
              <a:buSzPts val="1400"/>
              <a:buChar char="○"/>
            </a:pPr>
            <a:r>
              <a:rPr lang="en"/>
              <a:t>Automatically testing your software, unit tests, continuous integration,</a:t>
            </a:r>
            <a:br>
              <a:rPr lang="en"/>
            </a:br>
            <a:r>
              <a:rPr lang="en"/>
              <a:t>debugging, improving code robustness</a:t>
            </a:r>
            <a:endParaRPr/>
          </a:p>
          <a:p>
            <a:pPr marL="457200" lvl="0" indent="-342900" algn="l" rtl="0">
              <a:lnSpc>
                <a:spcPct val="115000"/>
              </a:lnSpc>
              <a:spcBef>
                <a:spcPts val="0"/>
              </a:spcBef>
              <a:spcAft>
                <a:spcPts val="0"/>
              </a:spcAft>
              <a:buSzPts val="1800"/>
              <a:buAutoNum type="arabicPeriod"/>
            </a:pPr>
            <a:r>
              <a:rPr lang="en" b="1">
                <a:solidFill>
                  <a:srgbClr val="FF9900"/>
                </a:solidFill>
              </a:rPr>
              <a:t>Software Development as a Process					</a:t>
            </a:r>
            <a:endParaRPr b="1" i="1">
              <a:solidFill>
                <a:schemeClr val="accent5"/>
              </a:solidFill>
            </a:endParaRPr>
          </a:p>
          <a:p>
            <a:pPr marL="914400" lvl="1" indent="-317500" algn="l" rtl="0">
              <a:lnSpc>
                <a:spcPct val="115000"/>
              </a:lnSpc>
              <a:spcBef>
                <a:spcPts val="0"/>
              </a:spcBef>
              <a:spcAft>
                <a:spcPts val="0"/>
              </a:spcAft>
              <a:buSzPts val="1400"/>
              <a:buChar char="○"/>
            </a:pPr>
            <a:r>
              <a:rPr lang="en"/>
              <a:t>Software requirements, design, architecture and implementation (via programming paradigms) as typical stages of a software development process</a:t>
            </a:r>
            <a:endParaRPr/>
          </a:p>
          <a:p>
            <a:pPr marL="457200" lvl="0" indent="-342900" algn="l" rtl="0">
              <a:lnSpc>
                <a:spcPct val="115000"/>
              </a:lnSpc>
              <a:spcBef>
                <a:spcPts val="0"/>
              </a:spcBef>
              <a:spcAft>
                <a:spcPts val="0"/>
              </a:spcAft>
              <a:buSzPts val="1800"/>
              <a:buAutoNum type="arabicPeriod"/>
            </a:pPr>
            <a:r>
              <a:rPr lang="en" b="1">
                <a:solidFill>
                  <a:srgbClr val="FF9900"/>
                </a:solidFill>
              </a:rPr>
              <a:t>Collaborative Software Development for Reuse			</a:t>
            </a:r>
            <a:endParaRPr b="1">
              <a:solidFill>
                <a:srgbClr val="FF9900"/>
              </a:solidFill>
            </a:endParaRPr>
          </a:p>
          <a:p>
            <a:pPr marL="914400" lvl="1" indent="-342900" algn="l" rtl="0">
              <a:lnSpc>
                <a:spcPct val="115000"/>
              </a:lnSpc>
              <a:spcBef>
                <a:spcPts val="0"/>
              </a:spcBef>
              <a:spcAft>
                <a:spcPts val="0"/>
              </a:spcAft>
              <a:buSzPts val="1800"/>
              <a:buChar char="○"/>
            </a:pPr>
            <a:r>
              <a:rPr lang="en"/>
              <a:t>Code review, documenting and preparing/packaging software for release and reuse</a:t>
            </a:r>
            <a:endParaRPr/>
          </a:p>
          <a:p>
            <a:pPr marL="457200" lvl="0" indent="-342900" algn="l" rtl="0">
              <a:spcBef>
                <a:spcPts val="0"/>
              </a:spcBef>
              <a:spcAft>
                <a:spcPts val="0"/>
              </a:spcAft>
              <a:buSzPts val="1800"/>
              <a:buAutoNum type="arabicPeriod"/>
            </a:pPr>
            <a:r>
              <a:rPr lang="en" b="1">
                <a:solidFill>
                  <a:srgbClr val="FF9900"/>
                </a:solidFill>
              </a:rPr>
              <a:t>Managing and Improving Software Over Its Lifetime			</a:t>
            </a:r>
            <a:endParaRPr/>
          </a:p>
          <a:p>
            <a:pPr marL="914400" lvl="1" indent="-342900" algn="l" rtl="0">
              <a:spcBef>
                <a:spcPts val="0"/>
              </a:spcBef>
              <a:spcAft>
                <a:spcPts val="0"/>
              </a:spcAft>
              <a:buSzPts val="1800"/>
              <a:buChar char="○"/>
            </a:pPr>
            <a:r>
              <a:rPr lang="en"/>
              <a:t>Tracking issues, managing team communications and software project planning and management</a:t>
            </a:r>
            <a:endParaRPr/>
          </a:p>
        </p:txBody>
      </p:sp>
    </p:spTree>
    <p:extLst>
      <p:ext uri="{BB962C8B-B14F-4D97-AF65-F5344CB8AC3E}">
        <p14:creationId xmlns:p14="http://schemas.microsoft.com/office/powerpoint/2010/main" val="10182961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p3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How will the workshop run</a:t>
            </a:r>
            <a:endParaRPr/>
          </a:p>
        </p:txBody>
      </p:sp>
      <p:sp>
        <p:nvSpPr>
          <p:cNvPr id="252" name="Google Shape;252;p3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p>
            <a:pPr marL="457200" lvl="0" indent="-355600" algn="l" rtl="0">
              <a:lnSpc>
                <a:spcPct val="115000"/>
              </a:lnSpc>
              <a:spcBef>
                <a:spcPts val="0"/>
              </a:spcBef>
              <a:spcAft>
                <a:spcPts val="0"/>
              </a:spcAft>
              <a:buSzPts val="2000"/>
              <a:buChar char="●"/>
            </a:pPr>
            <a:r>
              <a:rPr lang="en" sz="2000" b="1">
                <a:solidFill>
                  <a:srgbClr val="FF9900"/>
                </a:solidFill>
              </a:rPr>
              <a:t>Delivery is helper-supported self-learning (no live coding)</a:t>
            </a:r>
            <a:endParaRPr sz="2000" b="1">
              <a:solidFill>
                <a:srgbClr val="FF9900"/>
              </a:solidFill>
            </a:endParaRPr>
          </a:p>
          <a:p>
            <a:pPr marL="914400" lvl="1" indent="-330200" algn="l" rtl="0">
              <a:lnSpc>
                <a:spcPct val="115000"/>
              </a:lnSpc>
              <a:spcBef>
                <a:spcPts val="0"/>
              </a:spcBef>
              <a:spcAft>
                <a:spcPts val="0"/>
              </a:spcAft>
              <a:buSzPts val="1600"/>
              <a:buChar char="○"/>
            </a:pPr>
            <a:r>
              <a:rPr lang="en" sz="1600"/>
              <a:t>Learners go through material individually (at their own pace)</a:t>
            </a:r>
            <a:endParaRPr sz="1600"/>
          </a:p>
          <a:p>
            <a:pPr marL="914400" lvl="1" indent="-330200" algn="l" rtl="0">
              <a:spcBef>
                <a:spcPts val="0"/>
              </a:spcBef>
              <a:spcAft>
                <a:spcPts val="0"/>
              </a:spcAft>
              <a:buSzPts val="1600"/>
              <a:buChar char="○"/>
            </a:pPr>
            <a:r>
              <a:rPr lang="en" sz="1600"/>
              <a:t>You work together in groups of 4-5 people</a:t>
            </a:r>
            <a:endParaRPr sz="1600"/>
          </a:p>
          <a:p>
            <a:pPr marL="914400" lvl="1" indent="-330200" algn="l" rtl="0">
              <a:spcBef>
                <a:spcPts val="0"/>
              </a:spcBef>
              <a:spcAft>
                <a:spcPts val="0"/>
              </a:spcAft>
              <a:buSzPts val="1600"/>
              <a:buChar char="○"/>
            </a:pPr>
            <a:r>
              <a:rPr lang="en" sz="1600"/>
              <a:t>Trainers will be available to assist with problems and answer questions</a:t>
            </a:r>
            <a:endParaRPr sz="1600"/>
          </a:p>
          <a:p>
            <a:pPr marL="914400" lvl="1" indent="-330200" algn="l" rtl="0">
              <a:lnSpc>
                <a:spcPct val="115000"/>
              </a:lnSpc>
              <a:spcBef>
                <a:spcPts val="0"/>
              </a:spcBef>
              <a:spcAft>
                <a:spcPts val="0"/>
              </a:spcAft>
              <a:buSzPts val="1600"/>
              <a:buChar char="○"/>
            </a:pPr>
            <a:r>
              <a:rPr lang="en" sz="1600"/>
              <a:t>Initially exercises are performed individually, more group/team work in later stages when we will need to keep more in sync with everyone in a group</a:t>
            </a:r>
            <a:endParaRPr sz="1600"/>
          </a:p>
          <a:p>
            <a:pPr marL="914400" lvl="1" indent="-330200" algn="l" rtl="0">
              <a:lnSpc>
                <a:spcPct val="115000"/>
              </a:lnSpc>
              <a:spcBef>
                <a:spcPts val="0"/>
              </a:spcBef>
              <a:spcAft>
                <a:spcPts val="0"/>
              </a:spcAft>
              <a:buSzPts val="1600"/>
              <a:buChar char="○"/>
            </a:pPr>
            <a:r>
              <a:rPr lang="en" sz="1600"/>
              <a:t>Feel free to ask questions and start discussions with people in your group or trainers. This is a good opportunity to ask related questions about your daily work as well.</a:t>
            </a:r>
            <a:endParaRPr sz="1600"/>
          </a:p>
          <a:p>
            <a:pPr marL="914400" lvl="1" indent="-330200" algn="l" rtl="0">
              <a:lnSpc>
                <a:spcPct val="115000"/>
              </a:lnSpc>
              <a:spcBef>
                <a:spcPts val="0"/>
              </a:spcBef>
              <a:spcAft>
                <a:spcPts val="0"/>
              </a:spcAft>
              <a:buSzPts val="1600"/>
              <a:buChar char="○"/>
            </a:pPr>
            <a:r>
              <a:rPr lang="en" sz="1600"/>
              <a:t>Take regular breaks as you need</a:t>
            </a:r>
            <a:endParaRPr sz="160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3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A final note …</a:t>
            </a:r>
            <a:endParaRPr/>
          </a:p>
        </p:txBody>
      </p:sp>
      <p:sp>
        <p:nvSpPr>
          <p:cNvPr id="264" name="Google Shape;264;p33"/>
          <p:cNvSpPr txBox="1">
            <a:spLocks noGrp="1"/>
          </p:cNvSpPr>
          <p:nvPr>
            <p:ph type="body" idx="1"/>
          </p:nvPr>
        </p:nvSpPr>
        <p:spPr>
          <a:xfrm>
            <a:off x="311700" y="1152475"/>
            <a:ext cx="8520600" cy="38331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Clr>
                <a:srgbClr val="ADADAD"/>
              </a:buClr>
              <a:buSzPts val="1800"/>
              <a:buChar char="●"/>
            </a:pPr>
            <a:r>
              <a:rPr lang="en" b="1">
                <a:solidFill>
                  <a:schemeClr val="accent4"/>
                </a:solidFill>
              </a:rPr>
              <a:t>About working through the material</a:t>
            </a:r>
            <a:endParaRPr b="1">
              <a:solidFill>
                <a:schemeClr val="accent4"/>
              </a:solidFill>
            </a:endParaRPr>
          </a:p>
          <a:p>
            <a:pPr marL="914400" lvl="1" indent="-317500" algn="l" rtl="0">
              <a:lnSpc>
                <a:spcPct val="115000"/>
              </a:lnSpc>
              <a:spcBef>
                <a:spcPts val="0"/>
              </a:spcBef>
              <a:spcAft>
                <a:spcPts val="0"/>
              </a:spcAft>
              <a:buClr>
                <a:srgbClr val="ADADAD"/>
              </a:buClr>
              <a:buSzPts val="1400"/>
              <a:buChar char="○"/>
            </a:pPr>
            <a:r>
              <a:rPr lang="en">
                <a:solidFill>
                  <a:srgbClr val="ADADAD"/>
                </a:solidFill>
              </a:rPr>
              <a:t>Start from the actual section introduction - bigger picture</a:t>
            </a:r>
            <a:endParaRPr>
              <a:solidFill>
                <a:srgbClr val="ADADAD"/>
              </a:solidFill>
            </a:endParaRPr>
          </a:p>
          <a:p>
            <a:pPr marL="914400" lvl="1" indent="-317500" algn="l" rtl="0">
              <a:lnSpc>
                <a:spcPct val="115000"/>
              </a:lnSpc>
              <a:spcBef>
                <a:spcPts val="0"/>
              </a:spcBef>
              <a:spcAft>
                <a:spcPts val="0"/>
              </a:spcAft>
              <a:buClr>
                <a:srgbClr val="ADADAD"/>
              </a:buClr>
              <a:buSzPts val="1400"/>
              <a:buChar char="○"/>
            </a:pPr>
            <a:r>
              <a:rPr lang="en">
                <a:solidFill>
                  <a:srgbClr val="ADADAD"/>
                </a:solidFill>
              </a:rPr>
              <a:t>Exercises - try to do them on your own (before looking at the solution)</a:t>
            </a:r>
            <a:endParaRPr>
              <a:solidFill>
                <a:srgbClr val="ADADAD"/>
              </a:solidFill>
            </a:endParaRPr>
          </a:p>
          <a:p>
            <a:pPr marL="914400" lvl="1" indent="-317500" algn="l" rtl="0">
              <a:lnSpc>
                <a:spcPct val="115000"/>
              </a:lnSpc>
              <a:spcBef>
                <a:spcPts val="0"/>
              </a:spcBef>
              <a:spcAft>
                <a:spcPts val="0"/>
              </a:spcAft>
              <a:buClr>
                <a:srgbClr val="ADADAD"/>
              </a:buClr>
              <a:buSzPts val="1400"/>
              <a:buChar char="○"/>
            </a:pPr>
            <a:r>
              <a:rPr lang="en">
                <a:solidFill>
                  <a:srgbClr val="ADADAD"/>
                </a:solidFill>
              </a:rPr>
              <a:t>Exercises - don't skip them! Some later materials depend on this</a:t>
            </a:r>
            <a:endParaRPr>
              <a:solidFill>
                <a:srgbClr val="ADADAD"/>
              </a:solidFill>
            </a:endParaRPr>
          </a:p>
          <a:p>
            <a:pPr marL="1371600" lvl="2" indent="-317500" algn="l" rtl="0">
              <a:lnSpc>
                <a:spcPct val="115000"/>
              </a:lnSpc>
              <a:spcBef>
                <a:spcPts val="0"/>
              </a:spcBef>
              <a:spcAft>
                <a:spcPts val="0"/>
              </a:spcAft>
              <a:buClr>
                <a:srgbClr val="ADADAD"/>
              </a:buClr>
              <a:buSzPts val="1400"/>
              <a:buChar char="■"/>
            </a:pPr>
            <a:r>
              <a:rPr lang="en">
                <a:solidFill>
                  <a:srgbClr val="ADADAD"/>
                </a:solidFill>
              </a:rPr>
              <a:t>Optional exercises are clearly marked - all other exercises should be completed</a:t>
            </a:r>
            <a:endParaRPr>
              <a:solidFill>
                <a:srgbClr val="ADADAD"/>
              </a:solidFill>
            </a:endParaRPr>
          </a:p>
          <a:p>
            <a:pPr marL="914400" lvl="1" indent="-317500" algn="l" rtl="0">
              <a:lnSpc>
                <a:spcPct val="115000"/>
              </a:lnSpc>
              <a:spcBef>
                <a:spcPts val="0"/>
              </a:spcBef>
              <a:spcAft>
                <a:spcPts val="0"/>
              </a:spcAft>
              <a:buClr>
                <a:srgbClr val="ADADAD"/>
              </a:buClr>
              <a:buSzPts val="1400"/>
              <a:buChar char="○"/>
            </a:pPr>
            <a:r>
              <a:rPr lang="en">
                <a:solidFill>
                  <a:srgbClr val="ADADAD"/>
                </a:solidFill>
              </a:rPr>
              <a:t>If you fall behind, ask a group member or trainer to walk you through so you are in sync with the rest</a:t>
            </a:r>
            <a:br>
              <a:rPr lang="en">
                <a:solidFill>
                  <a:srgbClr val="ADADAD"/>
                </a:solidFill>
              </a:rPr>
            </a:br>
            <a:endParaRPr>
              <a:solidFill>
                <a:srgbClr val="ADADAD"/>
              </a:solidFill>
            </a:endParaRPr>
          </a:p>
          <a:p>
            <a:pPr marL="457200" lvl="0" indent="-342900" algn="l" rtl="0">
              <a:spcBef>
                <a:spcPts val="0"/>
              </a:spcBef>
              <a:spcAft>
                <a:spcPts val="0"/>
              </a:spcAft>
              <a:buSzPts val="1800"/>
              <a:buChar char="●"/>
            </a:pPr>
            <a:r>
              <a:rPr lang="en" b="1">
                <a:solidFill>
                  <a:schemeClr val="accent4"/>
                </a:solidFill>
              </a:rPr>
              <a:t>Please ask for help - do not suffer in silence!</a:t>
            </a:r>
            <a:endParaRPr b="1">
              <a:solidFill>
                <a:schemeClr val="accent4"/>
              </a:solidFill>
            </a:endParaRPr>
          </a:p>
          <a:p>
            <a:pPr marL="914400" lvl="0" indent="-317500" algn="l" rtl="0">
              <a:spcBef>
                <a:spcPts val="0"/>
              </a:spcBef>
              <a:spcAft>
                <a:spcPts val="0"/>
              </a:spcAft>
              <a:buSzPts val="1400"/>
              <a:buChar char="●"/>
            </a:pPr>
            <a:r>
              <a:rPr lang="en" sz="1400"/>
              <a:t>Ask for help if needed </a:t>
            </a:r>
            <a:endParaRPr sz="1400"/>
          </a:p>
          <a:p>
            <a:pPr marL="0" lvl="0" indent="0" algn="l" rtl="0">
              <a:lnSpc>
                <a:spcPct val="115000"/>
              </a:lnSpc>
              <a:spcBef>
                <a:spcPts val="0"/>
              </a:spcBef>
              <a:spcAft>
                <a:spcPts val="0"/>
              </a:spcAft>
              <a:buNone/>
            </a:pPr>
            <a:endParaRPr>
              <a:solidFill>
                <a:srgbClr val="ADADAD"/>
              </a:solidFill>
            </a:endParaRPr>
          </a:p>
          <a:p>
            <a:pPr marL="914400" lvl="0" indent="0" algn="l" rtl="0">
              <a:lnSpc>
                <a:spcPct val="115000"/>
              </a:lnSpc>
              <a:spcBef>
                <a:spcPts val="0"/>
              </a:spcBef>
              <a:spcAft>
                <a:spcPts val="0"/>
              </a:spcAft>
              <a:buNone/>
            </a:pPr>
            <a:endParaRPr>
              <a:solidFill>
                <a:srgbClr val="ADADAD"/>
              </a:solidFill>
            </a:endParaRPr>
          </a:p>
          <a:p>
            <a:pPr marL="914400" lvl="0" indent="0" algn="l" rtl="0">
              <a:lnSpc>
                <a:spcPct val="115000"/>
              </a:lnSpc>
              <a:spcBef>
                <a:spcPts val="1600"/>
              </a:spcBef>
              <a:spcAft>
                <a:spcPts val="0"/>
              </a:spcAft>
              <a:buSzPts val="1800"/>
              <a:buNone/>
            </a:pPr>
            <a:endParaRPr/>
          </a:p>
          <a:p>
            <a:pPr marL="457200" lvl="0" indent="0" algn="l" rtl="0">
              <a:lnSpc>
                <a:spcPct val="115000"/>
              </a:lnSpc>
              <a:spcBef>
                <a:spcPts val="1600"/>
              </a:spcBef>
              <a:spcAft>
                <a:spcPts val="1600"/>
              </a:spcAft>
              <a:buSzPts val="1800"/>
              <a:buNone/>
            </a:pP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Shape 61"/>
        <p:cNvGrpSpPr/>
        <p:nvPr/>
      </p:nvGrpSpPr>
      <p:grpSpPr>
        <a:xfrm>
          <a:off x="0" y="0"/>
          <a:ext cx="0" cy="0"/>
          <a:chOff x="0" y="0"/>
          <a:chExt cx="0" cy="0"/>
        </a:xfrm>
      </p:grpSpPr>
      <p:sp>
        <p:nvSpPr>
          <p:cNvPr id="62" name="Google Shape;62;p1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A typical research software lifecycle</a:t>
            </a:r>
            <a:endParaRPr/>
          </a:p>
          <a:p>
            <a:pPr marL="0" lvl="0" indent="0" algn="l" rtl="0">
              <a:lnSpc>
                <a:spcPct val="100000"/>
              </a:lnSpc>
              <a:spcBef>
                <a:spcPts val="0"/>
              </a:spcBef>
              <a:spcAft>
                <a:spcPts val="0"/>
              </a:spcAft>
              <a:buSzPts val="2800"/>
              <a:buNone/>
            </a:pPr>
            <a:endParaRPr/>
          </a:p>
        </p:txBody>
      </p:sp>
      <p:sp>
        <p:nvSpPr>
          <p:cNvPr id="63" name="Google Shape;63;p14"/>
          <p:cNvSpPr/>
          <p:nvPr/>
        </p:nvSpPr>
        <p:spPr>
          <a:xfrm>
            <a:off x="1049825" y="1462913"/>
            <a:ext cx="1155300" cy="489300"/>
          </a:xfrm>
          <a:prstGeom prst="roundRect">
            <a:avLst>
              <a:gd name="adj" fmla="val 16667"/>
            </a:avLst>
          </a:prstGeom>
          <a:solidFill>
            <a:schemeClr val="lt2"/>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Research Questions</a:t>
            </a:r>
            <a:endParaRPr sz="1400" b="0" i="0" u="none" strike="noStrike" cap="none">
              <a:solidFill>
                <a:srgbClr val="000000"/>
              </a:solidFill>
              <a:latin typeface="Arial"/>
              <a:ea typeface="Arial"/>
              <a:cs typeface="Arial"/>
              <a:sym typeface="Arial"/>
            </a:endParaRPr>
          </a:p>
        </p:txBody>
      </p:sp>
      <p:sp>
        <p:nvSpPr>
          <p:cNvPr id="64" name="Google Shape;64;p14"/>
          <p:cNvSpPr/>
          <p:nvPr/>
        </p:nvSpPr>
        <p:spPr>
          <a:xfrm>
            <a:off x="2205125" y="1952063"/>
            <a:ext cx="1155300" cy="489300"/>
          </a:xfrm>
          <a:prstGeom prst="roundRect">
            <a:avLst>
              <a:gd name="adj" fmla="val 16667"/>
            </a:avLst>
          </a:prstGeom>
          <a:solidFill>
            <a:schemeClr val="lt2"/>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Develop Software</a:t>
            </a:r>
            <a:endParaRPr sz="1400" b="0" i="0" u="none" strike="noStrike" cap="none">
              <a:solidFill>
                <a:srgbClr val="000000"/>
              </a:solidFill>
              <a:latin typeface="Arial"/>
              <a:ea typeface="Arial"/>
              <a:cs typeface="Arial"/>
              <a:sym typeface="Arial"/>
            </a:endParaRPr>
          </a:p>
        </p:txBody>
      </p:sp>
      <p:sp>
        <p:nvSpPr>
          <p:cNvPr id="65" name="Google Shape;65;p14"/>
          <p:cNvSpPr/>
          <p:nvPr/>
        </p:nvSpPr>
        <p:spPr>
          <a:xfrm>
            <a:off x="3360425" y="2441213"/>
            <a:ext cx="1155300" cy="489300"/>
          </a:xfrm>
          <a:prstGeom prst="roundRect">
            <a:avLst>
              <a:gd name="adj" fmla="val 16667"/>
            </a:avLst>
          </a:prstGeom>
          <a:solidFill>
            <a:schemeClr val="lt2"/>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Run Software</a:t>
            </a:r>
            <a:endParaRPr sz="1400" b="0" i="0" u="none" strike="noStrike" cap="none">
              <a:solidFill>
                <a:srgbClr val="000000"/>
              </a:solidFill>
              <a:latin typeface="Arial"/>
              <a:ea typeface="Arial"/>
              <a:cs typeface="Arial"/>
              <a:sym typeface="Arial"/>
            </a:endParaRPr>
          </a:p>
        </p:txBody>
      </p:sp>
      <p:sp>
        <p:nvSpPr>
          <p:cNvPr id="66" name="Google Shape;66;p14"/>
          <p:cNvSpPr/>
          <p:nvPr/>
        </p:nvSpPr>
        <p:spPr>
          <a:xfrm>
            <a:off x="4515725" y="2930363"/>
            <a:ext cx="1155300" cy="489300"/>
          </a:xfrm>
          <a:prstGeom prst="roundRect">
            <a:avLst>
              <a:gd name="adj" fmla="val 16667"/>
            </a:avLst>
          </a:prstGeom>
          <a:solidFill>
            <a:schemeClr val="lt2"/>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Analyse Data</a:t>
            </a:r>
            <a:endParaRPr sz="1400" b="0" i="0" u="none" strike="noStrike" cap="none">
              <a:solidFill>
                <a:srgbClr val="000000"/>
              </a:solidFill>
              <a:latin typeface="Arial"/>
              <a:ea typeface="Arial"/>
              <a:cs typeface="Arial"/>
              <a:sym typeface="Arial"/>
            </a:endParaRPr>
          </a:p>
        </p:txBody>
      </p:sp>
      <p:sp>
        <p:nvSpPr>
          <p:cNvPr id="67" name="Google Shape;67;p14"/>
          <p:cNvSpPr/>
          <p:nvPr/>
        </p:nvSpPr>
        <p:spPr>
          <a:xfrm>
            <a:off x="5671025" y="3419513"/>
            <a:ext cx="1155300" cy="489300"/>
          </a:xfrm>
          <a:prstGeom prst="roundRect">
            <a:avLst>
              <a:gd name="adj" fmla="val 16667"/>
            </a:avLst>
          </a:prstGeom>
          <a:solidFill>
            <a:schemeClr val="lt2"/>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Publish Paper</a:t>
            </a:r>
            <a:endParaRPr sz="1400" b="0" i="0" u="none" strike="noStrike" cap="none">
              <a:solidFill>
                <a:srgbClr val="000000"/>
              </a:solidFill>
              <a:latin typeface="Arial"/>
              <a:ea typeface="Arial"/>
              <a:cs typeface="Arial"/>
              <a:sym typeface="Arial"/>
            </a:endParaRPr>
          </a:p>
        </p:txBody>
      </p:sp>
      <p:sp>
        <p:nvSpPr>
          <p:cNvPr id="68" name="Google Shape;68;p14"/>
          <p:cNvSpPr/>
          <p:nvPr/>
        </p:nvSpPr>
        <p:spPr>
          <a:xfrm>
            <a:off x="6826325" y="3908663"/>
            <a:ext cx="1155300" cy="489300"/>
          </a:xfrm>
          <a:prstGeom prst="roundRect">
            <a:avLst>
              <a:gd name="adj" fmla="val 16667"/>
            </a:avLst>
          </a:prstGeom>
          <a:solidFill>
            <a:schemeClr val="lt2"/>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Project Ends</a:t>
            </a:r>
            <a:endParaRPr sz="1400" b="0" i="0" u="none" strike="noStrike" cap="none">
              <a:solidFill>
                <a:srgbClr val="000000"/>
              </a:solidFill>
              <a:latin typeface="Arial"/>
              <a:ea typeface="Arial"/>
              <a:cs typeface="Arial"/>
              <a:sym typeface="Arial"/>
            </a:endParaRPr>
          </a:p>
        </p:txBody>
      </p:sp>
      <p:cxnSp>
        <p:nvCxnSpPr>
          <p:cNvPr id="69" name="Google Shape;69;p14"/>
          <p:cNvCxnSpPr>
            <a:stCxn id="63" idx="3"/>
            <a:endCxn id="64" idx="0"/>
          </p:cNvCxnSpPr>
          <p:nvPr/>
        </p:nvCxnSpPr>
        <p:spPr>
          <a:xfrm>
            <a:off x="2205125" y="1707563"/>
            <a:ext cx="577800" cy="244500"/>
          </a:xfrm>
          <a:prstGeom prst="curvedConnector2">
            <a:avLst/>
          </a:prstGeom>
          <a:noFill/>
          <a:ln w="9525" cap="flat" cmpd="sng">
            <a:solidFill>
              <a:schemeClr val="accent5"/>
            </a:solidFill>
            <a:prstDash val="solid"/>
            <a:round/>
            <a:headEnd type="none" w="sm" len="sm"/>
            <a:tailEnd type="triangle" w="med" len="med"/>
          </a:ln>
        </p:spPr>
      </p:cxnSp>
      <p:cxnSp>
        <p:nvCxnSpPr>
          <p:cNvPr id="70" name="Google Shape;70;p14"/>
          <p:cNvCxnSpPr>
            <a:stCxn id="64" idx="3"/>
            <a:endCxn id="65" idx="0"/>
          </p:cNvCxnSpPr>
          <p:nvPr/>
        </p:nvCxnSpPr>
        <p:spPr>
          <a:xfrm>
            <a:off x="3360425" y="2196713"/>
            <a:ext cx="577800" cy="244500"/>
          </a:xfrm>
          <a:prstGeom prst="curvedConnector2">
            <a:avLst/>
          </a:prstGeom>
          <a:noFill/>
          <a:ln w="9525" cap="flat" cmpd="sng">
            <a:solidFill>
              <a:schemeClr val="accent5"/>
            </a:solidFill>
            <a:prstDash val="solid"/>
            <a:round/>
            <a:headEnd type="none" w="sm" len="sm"/>
            <a:tailEnd type="triangle" w="med" len="med"/>
          </a:ln>
        </p:spPr>
      </p:cxnSp>
      <p:cxnSp>
        <p:nvCxnSpPr>
          <p:cNvPr id="71" name="Google Shape;71;p14"/>
          <p:cNvCxnSpPr>
            <a:stCxn id="65" idx="3"/>
            <a:endCxn id="66" idx="0"/>
          </p:cNvCxnSpPr>
          <p:nvPr/>
        </p:nvCxnSpPr>
        <p:spPr>
          <a:xfrm>
            <a:off x="4515725" y="2685863"/>
            <a:ext cx="577800" cy="244500"/>
          </a:xfrm>
          <a:prstGeom prst="curvedConnector2">
            <a:avLst/>
          </a:prstGeom>
          <a:noFill/>
          <a:ln w="9525" cap="flat" cmpd="sng">
            <a:solidFill>
              <a:schemeClr val="accent5"/>
            </a:solidFill>
            <a:prstDash val="solid"/>
            <a:round/>
            <a:headEnd type="none" w="sm" len="sm"/>
            <a:tailEnd type="triangle" w="med" len="med"/>
          </a:ln>
        </p:spPr>
      </p:cxnSp>
      <p:cxnSp>
        <p:nvCxnSpPr>
          <p:cNvPr id="72" name="Google Shape;72;p14"/>
          <p:cNvCxnSpPr>
            <a:stCxn id="66" idx="3"/>
            <a:endCxn id="67" idx="0"/>
          </p:cNvCxnSpPr>
          <p:nvPr/>
        </p:nvCxnSpPr>
        <p:spPr>
          <a:xfrm>
            <a:off x="5671025" y="3175013"/>
            <a:ext cx="577800" cy="244500"/>
          </a:xfrm>
          <a:prstGeom prst="curvedConnector2">
            <a:avLst/>
          </a:prstGeom>
          <a:noFill/>
          <a:ln w="9525" cap="flat" cmpd="sng">
            <a:solidFill>
              <a:schemeClr val="accent5"/>
            </a:solidFill>
            <a:prstDash val="solid"/>
            <a:round/>
            <a:headEnd type="none" w="sm" len="sm"/>
            <a:tailEnd type="triangle" w="med" len="med"/>
          </a:ln>
        </p:spPr>
      </p:cxnSp>
      <p:cxnSp>
        <p:nvCxnSpPr>
          <p:cNvPr id="73" name="Google Shape;73;p14"/>
          <p:cNvCxnSpPr>
            <a:stCxn id="67" idx="3"/>
            <a:endCxn id="68" idx="0"/>
          </p:cNvCxnSpPr>
          <p:nvPr/>
        </p:nvCxnSpPr>
        <p:spPr>
          <a:xfrm>
            <a:off x="6826325" y="3664163"/>
            <a:ext cx="577800" cy="244500"/>
          </a:xfrm>
          <a:prstGeom prst="curvedConnector2">
            <a:avLst/>
          </a:prstGeom>
          <a:noFill/>
          <a:ln w="9525" cap="flat" cmpd="sng">
            <a:solidFill>
              <a:schemeClr val="accent5"/>
            </a:solidFill>
            <a:prstDash val="solid"/>
            <a:round/>
            <a:headEnd type="none" w="sm" len="sm"/>
            <a:tailEnd type="triangle" w="med" len="med"/>
          </a:ln>
        </p:spPr>
      </p:cxn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p34"/>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5200"/>
              <a:buNone/>
            </a:pPr>
            <a:r>
              <a:rPr lang="en"/>
              <a:t>What questions do you have?</a:t>
            </a:r>
            <a:endParaRPr/>
          </a:p>
        </p:txBody>
      </p:sp>
      <p:sp>
        <p:nvSpPr>
          <p:cNvPr id="270" name="Google Shape;270;p34"/>
          <p:cNvSpPr txBox="1">
            <a:spLocks noGrp="1"/>
          </p:cNvSpPr>
          <p:nvPr>
            <p:ph type="subTitle" idx="1"/>
          </p:nvPr>
        </p:nvSpPr>
        <p:spPr>
          <a:xfrm>
            <a:off x="311700" y="2834125"/>
            <a:ext cx="8520600" cy="1394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 sz="2400"/>
              <a:t>Let’s start!</a:t>
            </a:r>
            <a:endParaRPr sz="240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35"/>
          <p:cNvSpPr txBox="1">
            <a:spLocks noGrp="1"/>
          </p:cNvSpPr>
          <p:nvPr>
            <p:ph type="title"/>
          </p:nvPr>
        </p:nvSpPr>
        <p:spPr>
          <a:xfrm>
            <a:off x="311700" y="2164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Section 1: Setting Up Environment For Collaborative Code Development &amp; Intro to Our Software Project</a:t>
            </a:r>
            <a:endParaRPr/>
          </a:p>
        </p:txBody>
      </p:sp>
      <p:sp>
        <p:nvSpPr>
          <p:cNvPr id="276" name="Google Shape;276;p35"/>
          <p:cNvSpPr txBox="1">
            <a:spLocks noGrp="1"/>
          </p:cNvSpPr>
          <p:nvPr>
            <p:ph type="body" idx="1"/>
          </p:nvPr>
        </p:nvSpPr>
        <p:spPr>
          <a:xfrm>
            <a:off x="113500" y="1344475"/>
            <a:ext cx="8944500" cy="35883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SzPts val="1800"/>
              <a:buChar char="●"/>
            </a:pPr>
            <a:r>
              <a:rPr lang="en" b="1">
                <a:solidFill>
                  <a:srgbClr val="FF9900"/>
                </a:solidFill>
              </a:rPr>
              <a:t>In order to develop (write, run, test, debug, backup) code efficiently, you need to use a number of different tools interchangeably</a:t>
            </a:r>
            <a:r>
              <a:rPr lang="en" b="1"/>
              <a:t> </a:t>
            </a:r>
            <a:br>
              <a:rPr lang="en" b="1"/>
            </a:br>
            <a:endParaRPr b="1"/>
          </a:p>
          <a:p>
            <a:pPr marL="457200" lvl="0" indent="-342900" algn="l" rtl="0">
              <a:spcBef>
                <a:spcPts val="0"/>
              </a:spcBef>
              <a:spcAft>
                <a:spcPts val="0"/>
              </a:spcAft>
              <a:buSzPts val="1800"/>
              <a:buChar char="●"/>
            </a:pPr>
            <a:r>
              <a:rPr lang="en"/>
              <a:t>Introduction to software project and software development tools (refresher)</a:t>
            </a:r>
            <a:endParaRPr/>
          </a:p>
          <a:p>
            <a:pPr marL="914400" lvl="1" indent="-317500" algn="l" rtl="0">
              <a:spcBef>
                <a:spcPts val="0"/>
              </a:spcBef>
              <a:spcAft>
                <a:spcPts val="0"/>
              </a:spcAft>
              <a:buSzPts val="1400"/>
              <a:buChar char="○"/>
            </a:pPr>
            <a:r>
              <a:rPr lang="en"/>
              <a:t>Command line, PyCharm IDE, Git + GitHub </a:t>
            </a:r>
            <a:endParaRPr/>
          </a:p>
          <a:p>
            <a:pPr marL="457200" lvl="0" indent="-342900" algn="l" rtl="0">
              <a:spcBef>
                <a:spcPts val="0"/>
              </a:spcBef>
              <a:spcAft>
                <a:spcPts val="0"/>
              </a:spcAft>
              <a:buSzPts val="1800"/>
              <a:buChar char="●"/>
            </a:pPr>
            <a:r>
              <a:rPr lang="en"/>
              <a:t>Setting up virtual development environment to isolate code (pip, venv)</a:t>
            </a:r>
            <a:endParaRPr/>
          </a:p>
          <a:p>
            <a:pPr marL="457200" lvl="0" indent="-342900" algn="l" rtl="0">
              <a:spcBef>
                <a:spcPts val="0"/>
              </a:spcBef>
              <a:spcAft>
                <a:spcPts val="0"/>
              </a:spcAft>
              <a:buSzPts val="1800"/>
              <a:buChar char="●"/>
            </a:pPr>
            <a:r>
              <a:rPr lang="en"/>
              <a:t>Writing and checking for well-formatted and readable code - PEP8 coding style convention &amp; linting</a:t>
            </a:r>
            <a:endParaRPr>
              <a:solidFill>
                <a:schemeClr val="accent5"/>
              </a:solidFill>
            </a:endParaRPr>
          </a:p>
        </p:txBody>
      </p:sp>
      <p:sp>
        <p:nvSpPr>
          <p:cNvPr id="277" name="Google Shape;277;p35"/>
          <p:cNvSpPr txBox="1"/>
          <p:nvPr/>
        </p:nvSpPr>
        <p:spPr>
          <a:xfrm>
            <a:off x="0" y="4180050"/>
            <a:ext cx="9144000" cy="997500"/>
          </a:xfrm>
          <a:prstGeom prst="rect">
            <a:avLst/>
          </a:prstGeom>
          <a:solidFill>
            <a:schemeClr val="accent4"/>
          </a:solidFill>
          <a:ln>
            <a:noFill/>
          </a:ln>
        </p:spPr>
        <p:txBody>
          <a:bodyPr spcFirstLastPara="1" wrap="square" lIns="45700" tIns="91425" rIns="45700" bIns="91425" anchor="t" anchorCtr="0">
            <a:spAutoFit/>
          </a:bodyPr>
          <a:lstStyle/>
          <a:p>
            <a:pPr marL="0" lvl="0" indent="0" algn="ctr" rtl="0">
              <a:lnSpc>
                <a:spcPct val="115000"/>
              </a:lnSpc>
              <a:spcBef>
                <a:spcPts val="0"/>
              </a:spcBef>
              <a:spcAft>
                <a:spcPts val="0"/>
              </a:spcAft>
              <a:buNone/>
            </a:pPr>
            <a:r>
              <a:rPr lang="en" sz="1600" b="1" i="1">
                <a:solidFill>
                  <a:schemeClr val="dk2"/>
                </a:solidFill>
              </a:rPr>
              <a:t>“Anyone can write code that a computer can understand. Good programmers write code that humans can understand.”</a:t>
            </a:r>
            <a:r>
              <a:rPr lang="en" sz="1600" b="1">
                <a:solidFill>
                  <a:schemeClr val="dk2"/>
                </a:solidFill>
              </a:rPr>
              <a:t> </a:t>
            </a:r>
            <a:r>
              <a:rPr lang="en" sz="1600">
                <a:solidFill>
                  <a:schemeClr val="dk2"/>
                </a:solidFill>
              </a:rPr>
              <a:t>-</a:t>
            </a:r>
            <a:r>
              <a:rPr lang="en" sz="1600" b="1">
                <a:solidFill>
                  <a:schemeClr val="dk2"/>
                </a:solidFill>
              </a:rPr>
              <a:t> </a:t>
            </a:r>
            <a:r>
              <a:rPr lang="en" sz="1600" i="1">
                <a:solidFill>
                  <a:schemeClr val="dk2"/>
                </a:solidFill>
              </a:rPr>
              <a:t>Martin Fowler, a British software engineer, author and international speaker on software development</a:t>
            </a:r>
            <a:endParaRPr sz="1600" i="1">
              <a:solidFill>
                <a:schemeClr val="dk2"/>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Shape 281"/>
        <p:cNvGrpSpPr/>
        <p:nvPr/>
      </p:nvGrpSpPr>
      <p:grpSpPr>
        <a:xfrm>
          <a:off x="0" y="0"/>
          <a:ext cx="0" cy="0"/>
          <a:chOff x="0" y="0"/>
          <a:chExt cx="0" cy="0"/>
        </a:xfrm>
      </p:grpSpPr>
      <p:sp>
        <p:nvSpPr>
          <p:cNvPr id="282" name="Google Shape;282;p3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Tools Check</a:t>
            </a:r>
            <a:endParaRPr/>
          </a:p>
        </p:txBody>
      </p:sp>
      <p:sp>
        <p:nvSpPr>
          <p:cNvPr id="283" name="Google Shape;283;p3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Git Bash/command line</a:t>
            </a:r>
            <a:endParaRPr/>
          </a:p>
          <a:p>
            <a:pPr marL="457200" lvl="0" indent="-342900" algn="l" rtl="0">
              <a:spcBef>
                <a:spcPts val="0"/>
              </a:spcBef>
              <a:spcAft>
                <a:spcPts val="0"/>
              </a:spcAft>
              <a:buSzPts val="1800"/>
              <a:buChar char="●"/>
            </a:pPr>
            <a:r>
              <a:rPr lang="en"/>
              <a:t>Python, pip, venv</a:t>
            </a:r>
            <a:endParaRPr/>
          </a:p>
          <a:p>
            <a:pPr marL="457200" lvl="0" indent="-342900" algn="l" rtl="0">
              <a:spcBef>
                <a:spcPts val="0"/>
              </a:spcBef>
              <a:spcAft>
                <a:spcPts val="0"/>
              </a:spcAft>
              <a:buSzPts val="1800"/>
              <a:buChar char="●"/>
            </a:pPr>
            <a:r>
              <a:rPr lang="en"/>
              <a:t>Git</a:t>
            </a:r>
            <a:endParaRPr/>
          </a:p>
          <a:p>
            <a:pPr marL="457200" lvl="0" indent="-342900" algn="l" rtl="0">
              <a:spcBef>
                <a:spcPts val="0"/>
              </a:spcBef>
              <a:spcAft>
                <a:spcPts val="0"/>
              </a:spcAft>
              <a:buSzPts val="1800"/>
              <a:buChar char="●"/>
            </a:pPr>
            <a:r>
              <a:rPr lang="en"/>
              <a:t>GitHub accounts</a:t>
            </a:r>
            <a:endParaRPr/>
          </a:p>
          <a:p>
            <a:pPr marL="0" lvl="0" indent="0" algn="l" rtl="0">
              <a:spcBef>
                <a:spcPts val="0"/>
              </a:spcBef>
              <a:spcAft>
                <a:spcPts val="0"/>
              </a:spcAft>
              <a:buNone/>
            </a:pP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p3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sz="2600"/>
              <a:t>Section 2: Ensuring Correctness of Software at Scale</a:t>
            </a:r>
            <a:endParaRPr sz="2600"/>
          </a:p>
        </p:txBody>
      </p:sp>
      <p:sp>
        <p:nvSpPr>
          <p:cNvPr id="289" name="Google Shape;289;p37"/>
          <p:cNvSpPr txBox="1">
            <a:spLocks noGrp="1"/>
          </p:cNvSpPr>
          <p:nvPr>
            <p:ph type="body" idx="1"/>
          </p:nvPr>
        </p:nvSpPr>
        <p:spPr>
          <a:xfrm>
            <a:off x="311700" y="1152475"/>
            <a:ext cx="8652900" cy="39330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SzPts val="1800"/>
              <a:buChar char="●"/>
            </a:pPr>
            <a:r>
              <a:rPr lang="en"/>
              <a:t>Introduction to software testing and unit testing</a:t>
            </a:r>
            <a:endParaRPr/>
          </a:p>
          <a:p>
            <a:pPr marL="914400" lvl="1" indent="-317500" algn="l" rtl="0">
              <a:lnSpc>
                <a:spcPct val="115000"/>
              </a:lnSpc>
              <a:spcBef>
                <a:spcPts val="0"/>
              </a:spcBef>
              <a:spcAft>
                <a:spcPts val="0"/>
              </a:spcAft>
              <a:buSzPts val="1400"/>
              <a:buChar char="○"/>
            </a:pPr>
            <a:r>
              <a:rPr lang="en"/>
              <a:t>An example dataset and application to test for correctness</a:t>
            </a:r>
            <a:endParaRPr/>
          </a:p>
          <a:p>
            <a:pPr marL="914400" lvl="1" indent="-317500" algn="l" rtl="0">
              <a:lnSpc>
                <a:spcPct val="115000"/>
              </a:lnSpc>
              <a:spcBef>
                <a:spcPts val="0"/>
              </a:spcBef>
              <a:spcAft>
                <a:spcPts val="0"/>
              </a:spcAft>
              <a:buSzPts val="1400"/>
              <a:buChar char="○"/>
            </a:pPr>
            <a:r>
              <a:rPr lang="en"/>
              <a:t>Writing and running tests using the Pytest unit testing framework</a:t>
            </a:r>
            <a:endParaRPr/>
          </a:p>
          <a:p>
            <a:pPr marL="914400" lvl="1" indent="-317500" algn="l" rtl="0">
              <a:lnSpc>
                <a:spcPct val="115000"/>
              </a:lnSpc>
              <a:spcBef>
                <a:spcPts val="0"/>
              </a:spcBef>
              <a:spcAft>
                <a:spcPts val="0"/>
              </a:spcAft>
              <a:buSzPts val="1400"/>
              <a:buChar char="○"/>
            </a:pPr>
            <a:r>
              <a:rPr lang="en"/>
              <a:t>Using parameterisation to reuse unit tests with different test data</a:t>
            </a:r>
            <a:br>
              <a:rPr lang="en"/>
            </a:br>
            <a:endParaRPr/>
          </a:p>
          <a:p>
            <a:pPr marL="457200" lvl="0" indent="-342900" algn="l" rtl="0">
              <a:lnSpc>
                <a:spcPct val="115000"/>
              </a:lnSpc>
              <a:spcBef>
                <a:spcPts val="0"/>
              </a:spcBef>
              <a:spcAft>
                <a:spcPts val="0"/>
              </a:spcAft>
              <a:buSzPts val="1800"/>
              <a:buChar char="●"/>
            </a:pPr>
            <a:r>
              <a:rPr lang="en"/>
              <a:t>Introduction to Continuous Integration (CI)</a:t>
            </a:r>
            <a:endParaRPr/>
          </a:p>
          <a:p>
            <a:pPr marL="914400" lvl="1" indent="-317500" algn="l" rtl="0">
              <a:lnSpc>
                <a:spcPct val="115000"/>
              </a:lnSpc>
              <a:spcBef>
                <a:spcPts val="0"/>
              </a:spcBef>
              <a:spcAft>
                <a:spcPts val="0"/>
              </a:spcAft>
              <a:buSzPts val="1400"/>
              <a:buChar char="○"/>
            </a:pPr>
            <a:r>
              <a:rPr lang="en"/>
              <a:t>Using GitHub Actions to automate running of unit tests</a:t>
            </a:r>
            <a:endParaRPr/>
          </a:p>
          <a:p>
            <a:pPr marL="914400" lvl="1" indent="-317500" algn="l" rtl="0">
              <a:lnSpc>
                <a:spcPct val="115000"/>
              </a:lnSpc>
              <a:spcBef>
                <a:spcPts val="0"/>
              </a:spcBef>
              <a:spcAft>
                <a:spcPts val="0"/>
              </a:spcAft>
              <a:buSzPts val="1400"/>
              <a:buChar char="○"/>
            </a:pPr>
            <a:r>
              <a:rPr lang="en"/>
              <a:t>Build matrices for cross-platform testing using CI</a:t>
            </a:r>
            <a:endParaRPr/>
          </a:p>
          <a:p>
            <a:pPr marL="457200" lvl="0" indent="-342900" algn="l" rtl="0">
              <a:lnSpc>
                <a:spcPct val="115000"/>
              </a:lnSpc>
              <a:spcBef>
                <a:spcPts val="0"/>
              </a:spcBef>
              <a:spcAft>
                <a:spcPts val="0"/>
              </a:spcAft>
              <a:buSzPts val="1800"/>
              <a:buChar char="●"/>
            </a:pPr>
            <a:r>
              <a:rPr lang="en"/>
              <a:t>Debugging issues and improving robustness</a:t>
            </a:r>
            <a:endParaRPr/>
          </a:p>
          <a:p>
            <a:pPr marL="914400" lvl="1" indent="-317500" algn="l" rtl="0">
              <a:lnSpc>
                <a:spcPct val="115000"/>
              </a:lnSpc>
              <a:spcBef>
                <a:spcPts val="0"/>
              </a:spcBef>
              <a:spcAft>
                <a:spcPts val="0"/>
              </a:spcAft>
              <a:buSzPts val="1400"/>
              <a:buChar char="○"/>
            </a:pPr>
            <a:r>
              <a:rPr lang="en"/>
              <a:t>Using PyCharm's debugger to diagnose and robustly fix a problem</a:t>
            </a:r>
            <a:endParaRPr/>
          </a:p>
        </p:txBody>
      </p:sp>
      <p:sp>
        <p:nvSpPr>
          <p:cNvPr id="290" name="Google Shape;290;p37"/>
          <p:cNvSpPr txBox="1"/>
          <p:nvPr/>
        </p:nvSpPr>
        <p:spPr>
          <a:xfrm>
            <a:off x="0" y="4065700"/>
            <a:ext cx="9144000" cy="1098900"/>
          </a:xfrm>
          <a:prstGeom prst="rect">
            <a:avLst/>
          </a:prstGeom>
          <a:solidFill>
            <a:schemeClr val="accent4"/>
          </a:solidFill>
          <a:ln>
            <a:noFill/>
          </a:ln>
        </p:spPr>
        <p:txBody>
          <a:bodyPr spcFirstLastPara="1" wrap="square" lIns="45700" tIns="91425" rIns="45700" bIns="91425" anchor="t" anchorCtr="0">
            <a:spAutoFit/>
          </a:bodyPr>
          <a:lstStyle/>
          <a:p>
            <a:pPr marL="0" lvl="0" indent="0" algn="ctr" rtl="0">
              <a:lnSpc>
                <a:spcPct val="115000"/>
              </a:lnSpc>
              <a:spcBef>
                <a:spcPts val="0"/>
              </a:spcBef>
              <a:spcAft>
                <a:spcPts val="0"/>
              </a:spcAft>
              <a:buNone/>
            </a:pPr>
            <a:r>
              <a:rPr lang="en" sz="1800" b="1">
                <a:solidFill>
                  <a:schemeClr val="dk2"/>
                </a:solidFill>
              </a:rPr>
              <a:t>As researchers we need to be able to verify and demonstrate that our code produces correct results, and unit testing - when done in the right way - can help, as well as save us development time in the long run</a:t>
            </a:r>
            <a:endParaRPr sz="1800" b="1">
              <a:solidFill>
                <a:schemeClr val="dk2"/>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3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Section 3: Software Development as a Process</a:t>
            </a:r>
            <a:endParaRPr/>
          </a:p>
        </p:txBody>
      </p:sp>
      <p:sp>
        <p:nvSpPr>
          <p:cNvPr id="296" name="Google Shape;296;p38"/>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Clr>
                <a:schemeClr val="accent4"/>
              </a:buClr>
              <a:buSzPts val="1800"/>
              <a:buChar char="●"/>
            </a:pPr>
            <a:r>
              <a:rPr lang="en" b="1">
                <a:solidFill>
                  <a:schemeClr val="accent4"/>
                </a:solidFill>
              </a:rPr>
              <a:t>Programming vs software engineering</a:t>
            </a:r>
            <a:endParaRPr b="1">
              <a:solidFill>
                <a:schemeClr val="accent4"/>
              </a:solidFill>
            </a:endParaRPr>
          </a:p>
          <a:p>
            <a:pPr marL="457200" lvl="0" indent="-342900" algn="l" rtl="0">
              <a:lnSpc>
                <a:spcPct val="115000"/>
              </a:lnSpc>
              <a:spcBef>
                <a:spcPts val="0"/>
              </a:spcBef>
              <a:spcAft>
                <a:spcPts val="0"/>
              </a:spcAft>
              <a:buSzPts val="1800"/>
              <a:buChar char="●"/>
            </a:pPr>
            <a:r>
              <a:rPr lang="en"/>
              <a:t>Software requirements, design, architecture and implementation (via programming paradigms) as typical stages of a software development process</a:t>
            </a:r>
            <a:endParaRPr/>
          </a:p>
          <a:p>
            <a:pPr marL="914400" lvl="1" indent="-317500" algn="l" rtl="0">
              <a:lnSpc>
                <a:spcPct val="115000"/>
              </a:lnSpc>
              <a:spcBef>
                <a:spcPts val="0"/>
              </a:spcBef>
              <a:spcAft>
                <a:spcPts val="0"/>
              </a:spcAft>
              <a:buSzPts val="1400"/>
              <a:buChar char="○"/>
            </a:pPr>
            <a:r>
              <a:rPr lang="en"/>
              <a:t>Design requirements and constraints - what affects our design choices?</a:t>
            </a:r>
            <a:endParaRPr/>
          </a:p>
          <a:p>
            <a:pPr marL="914400" lvl="1" indent="-317500" algn="l" rtl="0">
              <a:lnSpc>
                <a:spcPct val="115000"/>
              </a:lnSpc>
              <a:spcBef>
                <a:spcPts val="0"/>
              </a:spcBef>
              <a:spcAft>
                <a:spcPts val="0"/>
              </a:spcAft>
              <a:buSzPts val="1400"/>
              <a:buChar char="○"/>
            </a:pPr>
            <a:r>
              <a:rPr lang="en"/>
              <a:t>Layered architecture</a:t>
            </a:r>
            <a:endParaRPr/>
          </a:p>
          <a:p>
            <a:pPr marL="914400" lvl="1" indent="-317500" algn="l" rtl="0">
              <a:lnSpc>
                <a:spcPct val="115000"/>
              </a:lnSpc>
              <a:spcBef>
                <a:spcPts val="0"/>
              </a:spcBef>
              <a:spcAft>
                <a:spcPts val="0"/>
              </a:spcAft>
              <a:buSzPts val="1400"/>
              <a:buChar char="○"/>
            </a:pPr>
            <a:r>
              <a:rPr lang="en"/>
              <a:t>Programming paradigms</a:t>
            </a:r>
            <a:endParaRPr/>
          </a:p>
          <a:p>
            <a:pPr marL="1371600" lvl="2" indent="-317500" algn="l" rtl="0">
              <a:spcBef>
                <a:spcPts val="0"/>
              </a:spcBef>
              <a:spcAft>
                <a:spcPts val="0"/>
              </a:spcAft>
              <a:buSzPts val="1400"/>
              <a:buChar char="■"/>
            </a:pPr>
            <a:r>
              <a:rPr lang="en"/>
              <a:t>Procedural, Functional, Object Oriented</a:t>
            </a:r>
          </a:p>
          <a:p>
            <a:pPr marL="1371600" lvl="2" indent="-317500" algn="l" rtl="0">
              <a:spcBef>
                <a:spcPts val="0"/>
              </a:spcBef>
              <a:spcAft>
                <a:spcPts val="0"/>
              </a:spcAft>
              <a:buSzPts val="1400"/>
              <a:buChar char="■"/>
            </a:pPr>
            <a:r>
              <a:rPr lang="en"/>
              <a:t>Unfortunately</a:t>
            </a:r>
            <a:r>
              <a:rPr lang="en" b="1"/>
              <a:t>, we deviate from the les</a:t>
            </a:r>
            <a:r>
              <a:rPr lang="en-GB" b="1"/>
              <a:t>so</a:t>
            </a:r>
            <a:r>
              <a:rPr lang="en" b="1"/>
              <a:t>n material here</a:t>
            </a:r>
            <a:r>
              <a:rPr lang="en"/>
              <a:t>! Only work on ‘functional programming’ and ‘object-oriented programming’ episodes if you have time left. </a:t>
            </a:r>
            <a:r>
              <a:rPr lang="en" b="1"/>
              <a:t>The goal is to get an intuition for programming paradigms</a:t>
            </a:r>
            <a:r>
              <a:rPr lang="en"/>
              <a:t>, you can refer back to the les</a:t>
            </a:r>
            <a:r>
              <a:rPr lang="en-GB"/>
              <a:t>so</a:t>
            </a:r>
            <a:r>
              <a:rPr lang="en"/>
              <a:t>n material later if you want to learn more.</a:t>
            </a:r>
            <a:br>
              <a:rPr lang="en"/>
            </a:br>
            <a:endParaRPr/>
          </a:p>
          <a:p>
            <a:pPr marL="0" lvl="0" indent="0" algn="l" rtl="0">
              <a:lnSpc>
                <a:spcPct val="115000"/>
              </a:lnSpc>
              <a:spcBef>
                <a:spcPts val="0"/>
              </a:spcBef>
              <a:spcAft>
                <a:spcPts val="0"/>
              </a:spcAft>
              <a:buNone/>
            </a:pPr>
            <a:endParaRPr/>
          </a:p>
        </p:txBody>
      </p:sp>
      <p:sp>
        <p:nvSpPr>
          <p:cNvPr id="297" name="Google Shape;297;p38"/>
          <p:cNvSpPr txBox="1"/>
          <p:nvPr/>
        </p:nvSpPr>
        <p:spPr>
          <a:xfrm>
            <a:off x="0" y="4462500"/>
            <a:ext cx="9144000" cy="681000"/>
          </a:xfrm>
          <a:prstGeom prst="rect">
            <a:avLst/>
          </a:prstGeom>
          <a:solidFill>
            <a:schemeClr val="accent4"/>
          </a:solidFill>
          <a:ln>
            <a:noFill/>
          </a:ln>
        </p:spPr>
        <p:txBody>
          <a:bodyPr spcFirstLastPara="1" wrap="square" lIns="45700" tIns="91425" rIns="45700" bIns="91425" anchor="t" anchorCtr="0">
            <a:spAutoFit/>
          </a:bodyPr>
          <a:lstStyle/>
          <a:p>
            <a:pPr marL="0" lvl="0" indent="0" algn="ctr" rtl="0">
              <a:lnSpc>
                <a:spcPct val="115000"/>
              </a:lnSpc>
              <a:spcBef>
                <a:spcPts val="0"/>
              </a:spcBef>
              <a:spcAft>
                <a:spcPts val="0"/>
              </a:spcAft>
              <a:buNone/>
            </a:pPr>
            <a:r>
              <a:rPr lang="en" sz="1500" b="1">
                <a:solidFill>
                  <a:schemeClr val="dk2"/>
                </a:solidFill>
              </a:rPr>
              <a:t>Software designed deliberately will be much easier to work with in the long term than software we build without a plan - time spent planning in advance will save you a lot more time later</a:t>
            </a:r>
            <a:endParaRPr sz="1500" b="1">
              <a:solidFill>
                <a:schemeClr val="dk2"/>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3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sz="2400"/>
              <a:t>Section 4: Collaborative Software Development for Reuse</a:t>
            </a:r>
            <a:endParaRPr sz="2400"/>
          </a:p>
        </p:txBody>
      </p:sp>
      <p:sp>
        <p:nvSpPr>
          <p:cNvPr id="303" name="Google Shape;303;p39"/>
          <p:cNvSpPr txBox="1">
            <a:spLocks noGrp="1"/>
          </p:cNvSpPr>
          <p:nvPr>
            <p:ph type="body" idx="1"/>
          </p:nvPr>
        </p:nvSpPr>
        <p:spPr>
          <a:xfrm>
            <a:off x="311700" y="1152475"/>
            <a:ext cx="8520600" cy="3904200"/>
          </a:xfrm>
          <a:prstGeom prst="rect">
            <a:avLst/>
          </a:prstGeom>
          <a:noFill/>
          <a:ln>
            <a:noFill/>
          </a:ln>
        </p:spPr>
        <p:txBody>
          <a:bodyPr spcFirstLastPara="1" wrap="square" lIns="91425" tIns="91425" rIns="91425" bIns="91425" anchor="t" anchorCtr="0">
            <a:normAutofit/>
          </a:bodyPr>
          <a:lstStyle/>
          <a:p>
            <a:pPr marL="457200" lvl="0" indent="-342900" algn="l" rtl="0">
              <a:lnSpc>
                <a:spcPct val="115000"/>
              </a:lnSpc>
              <a:spcBef>
                <a:spcPts val="0"/>
              </a:spcBef>
              <a:spcAft>
                <a:spcPts val="0"/>
              </a:spcAft>
              <a:buSzPts val="1800"/>
              <a:buChar char="●"/>
            </a:pPr>
            <a:r>
              <a:rPr lang="en"/>
              <a:t>Practices for developing software collaboratively that will make it easier for us and others to further develop and reuse</a:t>
            </a:r>
            <a:endParaRPr/>
          </a:p>
          <a:p>
            <a:pPr marL="457200" lvl="0" indent="-342900" algn="l" rtl="0">
              <a:lnSpc>
                <a:spcPct val="115000"/>
              </a:lnSpc>
              <a:spcBef>
                <a:spcPts val="0"/>
              </a:spcBef>
              <a:spcAft>
                <a:spcPts val="0"/>
              </a:spcAft>
              <a:buSzPts val="1800"/>
              <a:buChar char="●"/>
            </a:pPr>
            <a:r>
              <a:rPr lang="en"/>
              <a:t>Code review</a:t>
            </a:r>
            <a:endParaRPr/>
          </a:p>
          <a:p>
            <a:pPr marL="914400" lvl="1" indent="-317500" algn="l" rtl="0">
              <a:lnSpc>
                <a:spcPct val="115000"/>
              </a:lnSpc>
              <a:spcBef>
                <a:spcPts val="0"/>
              </a:spcBef>
              <a:spcAft>
                <a:spcPts val="0"/>
              </a:spcAft>
              <a:buSzPts val="1400"/>
              <a:buChar char="○"/>
            </a:pPr>
            <a:r>
              <a:rPr lang="en"/>
              <a:t>Improving the quality of code</a:t>
            </a:r>
            <a:endParaRPr/>
          </a:p>
          <a:p>
            <a:pPr marL="914400" lvl="1" indent="-317500" algn="l" rtl="0">
              <a:spcBef>
                <a:spcPts val="0"/>
              </a:spcBef>
              <a:spcAft>
                <a:spcPts val="0"/>
              </a:spcAft>
              <a:buSzPts val="1400"/>
              <a:buChar char="○"/>
            </a:pPr>
            <a:r>
              <a:rPr lang="en"/>
              <a:t>Detecting bugs and code defects early</a:t>
            </a:r>
            <a:endParaRPr/>
          </a:p>
          <a:p>
            <a:pPr marL="914400" lvl="1" indent="-317500" algn="l" rtl="0">
              <a:spcBef>
                <a:spcPts val="0"/>
              </a:spcBef>
              <a:spcAft>
                <a:spcPts val="0"/>
              </a:spcAft>
              <a:buSzPts val="1400"/>
              <a:buChar char="○"/>
            </a:pPr>
            <a:r>
              <a:rPr lang="en"/>
              <a:t>Increasing knowledge of the software within the team</a:t>
            </a:r>
            <a:endParaRPr/>
          </a:p>
          <a:p>
            <a:pPr marL="457200" lvl="0" indent="-342900" algn="l" rtl="0">
              <a:lnSpc>
                <a:spcPct val="115000"/>
              </a:lnSpc>
              <a:spcBef>
                <a:spcPts val="0"/>
              </a:spcBef>
              <a:spcAft>
                <a:spcPts val="0"/>
              </a:spcAft>
              <a:buSzPts val="1800"/>
              <a:buChar char="●"/>
            </a:pPr>
            <a:r>
              <a:rPr lang="en"/>
              <a:t>Preparing software for reuse</a:t>
            </a:r>
            <a:endParaRPr/>
          </a:p>
          <a:p>
            <a:pPr marL="914400" lvl="1" indent="-317500" algn="l" rtl="0">
              <a:lnSpc>
                <a:spcPct val="115000"/>
              </a:lnSpc>
              <a:spcBef>
                <a:spcPts val="0"/>
              </a:spcBef>
              <a:spcAft>
                <a:spcPts val="0"/>
              </a:spcAft>
              <a:buSzPts val="1400"/>
              <a:buChar char="○"/>
            </a:pPr>
            <a:r>
              <a:rPr lang="en"/>
              <a:t>Levels of reusability</a:t>
            </a:r>
            <a:endParaRPr/>
          </a:p>
          <a:p>
            <a:pPr marL="914400" lvl="1" indent="-317500" algn="l" rtl="0">
              <a:lnSpc>
                <a:spcPct val="115000"/>
              </a:lnSpc>
              <a:spcBef>
                <a:spcPts val="0"/>
              </a:spcBef>
              <a:spcAft>
                <a:spcPts val="0"/>
              </a:spcAft>
              <a:buSzPts val="1400"/>
              <a:buChar char="○"/>
            </a:pPr>
            <a:r>
              <a:rPr lang="en"/>
              <a:t>Documenting code for reuse</a:t>
            </a:r>
            <a:endParaRPr/>
          </a:p>
          <a:p>
            <a:pPr marL="914400" lvl="1" indent="-317500" algn="l" rtl="0">
              <a:lnSpc>
                <a:spcPct val="115000"/>
              </a:lnSpc>
              <a:spcBef>
                <a:spcPts val="0"/>
              </a:spcBef>
              <a:spcAft>
                <a:spcPts val="0"/>
              </a:spcAft>
              <a:buSzPts val="1400"/>
              <a:buChar char="○"/>
            </a:pPr>
            <a:r>
              <a:rPr lang="en"/>
              <a:t>Choosing an open source license</a:t>
            </a:r>
            <a:endParaRPr/>
          </a:p>
          <a:p>
            <a:pPr marL="914400" lvl="1" indent="-317500" algn="l" rtl="0">
              <a:lnSpc>
                <a:spcPct val="115000"/>
              </a:lnSpc>
              <a:spcBef>
                <a:spcPts val="0"/>
              </a:spcBef>
              <a:spcAft>
                <a:spcPts val="0"/>
              </a:spcAft>
              <a:buSzPts val="1400"/>
              <a:buChar char="○"/>
            </a:pPr>
            <a:r>
              <a:rPr lang="en"/>
              <a:t>Packaging software for release and reuse</a:t>
            </a:r>
            <a:endParaRPr/>
          </a:p>
          <a:p>
            <a:pPr marL="0" lvl="0" indent="0" algn="l" rtl="0">
              <a:lnSpc>
                <a:spcPct val="115000"/>
              </a:lnSpc>
              <a:spcBef>
                <a:spcPts val="0"/>
              </a:spcBef>
              <a:spcAft>
                <a:spcPts val="0"/>
              </a:spcAft>
              <a:buNone/>
            </a:pPr>
            <a:endParaRPr/>
          </a:p>
          <a:p>
            <a:pPr marL="457200" lvl="0" indent="0" algn="l" rtl="0">
              <a:lnSpc>
                <a:spcPct val="115000"/>
              </a:lnSpc>
              <a:spcBef>
                <a:spcPts val="0"/>
              </a:spcBef>
              <a:spcAft>
                <a:spcPts val="0"/>
              </a:spcAft>
              <a:buNone/>
            </a:pPr>
            <a:endParaRPr/>
          </a:p>
        </p:txBody>
      </p:sp>
      <p:sp>
        <p:nvSpPr>
          <p:cNvPr id="304" name="Google Shape;304;p39"/>
          <p:cNvSpPr txBox="1"/>
          <p:nvPr/>
        </p:nvSpPr>
        <p:spPr>
          <a:xfrm>
            <a:off x="0" y="4370500"/>
            <a:ext cx="9144000" cy="780300"/>
          </a:xfrm>
          <a:prstGeom prst="rect">
            <a:avLst/>
          </a:prstGeom>
          <a:solidFill>
            <a:schemeClr val="accent4"/>
          </a:solidFill>
          <a:ln>
            <a:noFill/>
          </a:ln>
        </p:spPr>
        <p:txBody>
          <a:bodyPr spcFirstLastPara="1" wrap="square" lIns="45700" tIns="91425" rIns="45700" bIns="91425" anchor="t" anchorCtr="0">
            <a:spAutoFit/>
          </a:bodyPr>
          <a:lstStyle/>
          <a:p>
            <a:pPr marL="0" lvl="0" indent="0" algn="ctr" rtl="0">
              <a:lnSpc>
                <a:spcPct val="115000"/>
              </a:lnSpc>
              <a:spcBef>
                <a:spcPts val="0"/>
              </a:spcBef>
              <a:spcAft>
                <a:spcPts val="0"/>
              </a:spcAft>
              <a:buNone/>
            </a:pPr>
            <a:r>
              <a:rPr lang="en" sz="1800" b="1">
                <a:solidFill>
                  <a:schemeClr val="dk2"/>
                </a:solidFill>
              </a:rPr>
              <a:t>When changes, particularly big changes, are made to a codebase, how can a team ensure that these changes are well considered and represent good solutions?</a:t>
            </a:r>
            <a:endParaRPr sz="1800" b="1">
              <a:solidFill>
                <a:schemeClr val="dk2"/>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Google Shape;309;p40"/>
          <p:cNvSpPr txBox="1">
            <a:spLocks noGrp="1"/>
          </p:cNvSpPr>
          <p:nvPr>
            <p:ph type="title"/>
          </p:nvPr>
        </p:nvSpPr>
        <p:spPr>
          <a:xfrm>
            <a:off x="311700" y="445025"/>
            <a:ext cx="87354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sz="2400"/>
              <a:t>Section 5: Managing and Improving Software Over Its Lifetime			</a:t>
            </a:r>
            <a:endParaRPr sz="2400"/>
          </a:p>
          <a:p>
            <a:pPr marL="0" lvl="0" indent="0" algn="l" rtl="0">
              <a:lnSpc>
                <a:spcPct val="100000"/>
              </a:lnSpc>
              <a:spcBef>
                <a:spcPts val="0"/>
              </a:spcBef>
              <a:spcAft>
                <a:spcPts val="0"/>
              </a:spcAft>
              <a:buSzPts val="2800"/>
              <a:buNone/>
            </a:pPr>
            <a:endParaRPr sz="2400"/>
          </a:p>
        </p:txBody>
      </p:sp>
      <p:sp>
        <p:nvSpPr>
          <p:cNvPr id="310" name="Google Shape;310;p40"/>
          <p:cNvSpPr txBox="1">
            <a:spLocks noGrp="1"/>
          </p:cNvSpPr>
          <p:nvPr>
            <p:ph type="body" idx="1"/>
          </p:nvPr>
        </p:nvSpPr>
        <p:spPr>
          <a:xfrm>
            <a:off x="311700" y="1017725"/>
            <a:ext cx="8520600" cy="3657600"/>
          </a:xfrm>
          <a:prstGeom prst="rect">
            <a:avLst/>
          </a:prstGeom>
          <a:noFill/>
          <a:ln>
            <a:noFill/>
          </a:ln>
        </p:spPr>
        <p:txBody>
          <a:bodyPr spcFirstLastPara="1" wrap="square" lIns="91425" tIns="91425" rIns="91425" bIns="91425" anchor="t" anchorCtr="0">
            <a:normAutofit fontScale="92500" lnSpcReduction="20000"/>
          </a:bodyPr>
          <a:lstStyle/>
          <a:p>
            <a:pPr marL="457200" lvl="0" indent="-334327" algn="l" rtl="0">
              <a:lnSpc>
                <a:spcPct val="115000"/>
              </a:lnSpc>
              <a:spcBef>
                <a:spcPts val="0"/>
              </a:spcBef>
              <a:spcAft>
                <a:spcPts val="0"/>
              </a:spcAft>
              <a:buSzPct val="100000"/>
              <a:buChar char="●"/>
            </a:pPr>
            <a:r>
              <a:rPr lang="en"/>
              <a:t>Tracking issues, managing team communications and software project planning and management. </a:t>
            </a:r>
            <a:r>
              <a:rPr lang="en" b="1"/>
              <a:t>See how far you get!</a:t>
            </a:r>
            <a:br>
              <a:rPr lang="en"/>
            </a:br>
            <a:endParaRPr/>
          </a:p>
          <a:p>
            <a:pPr marL="457200" lvl="0" indent="-334327" algn="l" rtl="0">
              <a:lnSpc>
                <a:spcPct val="115000"/>
              </a:lnSpc>
              <a:spcBef>
                <a:spcPts val="0"/>
              </a:spcBef>
              <a:spcAft>
                <a:spcPts val="0"/>
              </a:spcAft>
              <a:buSzPct val="100000"/>
              <a:buChar char="●"/>
            </a:pPr>
            <a:r>
              <a:rPr lang="en"/>
              <a:t>Assessing software for suitability</a:t>
            </a:r>
            <a:endParaRPr lang="en-GB"/>
          </a:p>
          <a:p>
            <a:pPr marL="914400" lvl="1" indent="-310832" algn="l" rtl="0">
              <a:lnSpc>
                <a:spcPct val="115000"/>
              </a:lnSpc>
              <a:spcBef>
                <a:spcPts val="0"/>
              </a:spcBef>
              <a:spcAft>
                <a:spcPts val="0"/>
              </a:spcAft>
              <a:buSzPct val="100000"/>
              <a:buChar char="○"/>
            </a:pPr>
            <a:r>
              <a:rPr lang="en-GB"/>
              <a:t>Using issues to record software problems</a:t>
            </a:r>
          </a:p>
          <a:p>
            <a:pPr marL="914400" lvl="1" indent="-310832" algn="l" rtl="0">
              <a:lnSpc>
                <a:spcPct val="115000"/>
              </a:lnSpc>
              <a:spcBef>
                <a:spcPts val="0"/>
              </a:spcBef>
              <a:spcAft>
                <a:spcPts val="0"/>
              </a:spcAft>
              <a:buSzPct val="100000"/>
              <a:buChar char="○"/>
            </a:pPr>
            <a:r>
              <a:rPr lang="en"/>
              <a:t>It's good to be diligent in selecting software we want to use in our projects</a:t>
            </a:r>
            <a:br>
              <a:rPr lang="en"/>
            </a:br>
            <a:endParaRPr/>
          </a:p>
          <a:p>
            <a:pPr marL="457200" lvl="0" indent="-334327" algn="l" rtl="0">
              <a:lnSpc>
                <a:spcPct val="115000"/>
              </a:lnSpc>
              <a:spcBef>
                <a:spcPts val="0"/>
              </a:spcBef>
              <a:spcAft>
                <a:spcPts val="0"/>
              </a:spcAft>
              <a:buSzPct val="100000"/>
              <a:buChar char="●"/>
            </a:pPr>
            <a:r>
              <a:rPr lang="en"/>
              <a:t>Software improvement through feedback</a:t>
            </a:r>
            <a:endParaRPr/>
          </a:p>
          <a:p>
            <a:pPr marL="914400" lvl="1" indent="-310832" algn="l" rtl="0">
              <a:lnSpc>
                <a:spcPct val="115000"/>
              </a:lnSpc>
              <a:spcBef>
                <a:spcPts val="0"/>
              </a:spcBef>
              <a:spcAft>
                <a:spcPts val="0"/>
              </a:spcAft>
              <a:buSzPct val="100000"/>
              <a:buChar char="○"/>
            </a:pPr>
            <a:r>
              <a:rPr lang="en"/>
              <a:t>Estimating effort for resolving recorded issues, and </a:t>
            </a:r>
            <a:r>
              <a:rPr lang="en" err="1"/>
              <a:t>prioritisation</a:t>
            </a:r>
            <a:r>
              <a:rPr lang="en"/>
              <a:t> using </a:t>
            </a:r>
            <a:r>
              <a:rPr lang="en" err="1"/>
              <a:t>MoSCoW</a:t>
            </a:r>
            <a:endParaRPr/>
          </a:p>
          <a:p>
            <a:pPr marL="914400" lvl="1" indent="-310832" algn="l" rtl="0">
              <a:lnSpc>
                <a:spcPct val="115000"/>
              </a:lnSpc>
              <a:spcBef>
                <a:spcPts val="0"/>
              </a:spcBef>
              <a:spcAft>
                <a:spcPts val="0"/>
              </a:spcAft>
              <a:buSzPct val="100000"/>
              <a:buChar char="○"/>
            </a:pPr>
            <a:r>
              <a:rPr lang="en"/>
              <a:t>Using a group mini-sprint to </a:t>
            </a:r>
            <a:r>
              <a:rPr lang="en" err="1"/>
              <a:t>organise</a:t>
            </a:r>
            <a:r>
              <a:rPr lang="en"/>
              <a:t> work on resolving issues</a:t>
            </a:r>
            <a:br>
              <a:rPr lang="en"/>
            </a:br>
            <a:endParaRPr/>
          </a:p>
          <a:p>
            <a:pPr marL="457200" lvl="0" indent="-334327" algn="l" rtl="0">
              <a:spcBef>
                <a:spcPts val="0"/>
              </a:spcBef>
              <a:spcAft>
                <a:spcPts val="0"/>
              </a:spcAft>
              <a:buSzPct val="100000"/>
              <a:buChar char="●"/>
            </a:pPr>
            <a:r>
              <a:rPr lang="en"/>
              <a:t>Effort estimation and </a:t>
            </a:r>
            <a:r>
              <a:rPr lang="en" err="1"/>
              <a:t>prioritisation</a:t>
            </a:r>
            <a:r>
              <a:rPr lang="en"/>
              <a:t> are key tools to maintain development focus on…</a:t>
            </a:r>
            <a:endParaRPr/>
          </a:p>
          <a:p>
            <a:pPr marL="914400" lvl="1" indent="-310832" algn="l" rtl="0">
              <a:spcBef>
                <a:spcPts val="0"/>
              </a:spcBef>
              <a:spcAft>
                <a:spcPts val="0"/>
              </a:spcAft>
              <a:buSzPct val="100000"/>
              <a:buChar char="○"/>
            </a:pPr>
            <a:r>
              <a:rPr lang="en"/>
              <a:t>What's important for our project</a:t>
            </a:r>
            <a:endParaRPr/>
          </a:p>
          <a:p>
            <a:pPr marL="914400" lvl="1" indent="-310832" algn="l" rtl="0">
              <a:spcBef>
                <a:spcPts val="0"/>
              </a:spcBef>
              <a:spcAft>
                <a:spcPts val="0"/>
              </a:spcAft>
              <a:buSzPct val="100000"/>
              <a:buChar char="○"/>
            </a:pPr>
            <a:r>
              <a:rPr lang="en"/>
              <a:t>What we can realistically achieve</a:t>
            </a:r>
            <a:br>
              <a:rPr lang="en"/>
            </a:br>
            <a:endParaRPr/>
          </a:p>
        </p:txBody>
      </p:sp>
      <p:sp>
        <p:nvSpPr>
          <p:cNvPr id="311" name="Google Shape;311;p40"/>
          <p:cNvSpPr txBox="1"/>
          <p:nvPr/>
        </p:nvSpPr>
        <p:spPr>
          <a:xfrm>
            <a:off x="0" y="4675300"/>
            <a:ext cx="9144000" cy="461700"/>
          </a:xfrm>
          <a:prstGeom prst="rect">
            <a:avLst/>
          </a:prstGeom>
          <a:solidFill>
            <a:schemeClr val="accent4"/>
          </a:solidFill>
          <a:ln>
            <a:noFill/>
          </a:ln>
        </p:spPr>
        <p:txBody>
          <a:bodyPr spcFirstLastPara="1" wrap="square" lIns="45700" tIns="91425" rIns="45700" bIns="91425" anchor="t" anchorCtr="0">
            <a:spAutoFit/>
          </a:bodyPr>
          <a:lstStyle/>
          <a:p>
            <a:pPr marL="0" lvl="0" indent="0" algn="ctr" rtl="0">
              <a:lnSpc>
                <a:spcPct val="115000"/>
              </a:lnSpc>
              <a:spcBef>
                <a:spcPts val="0"/>
              </a:spcBef>
              <a:spcAft>
                <a:spcPts val="0"/>
              </a:spcAft>
              <a:buNone/>
            </a:pPr>
            <a:r>
              <a:rPr lang="en" sz="1800" b="1">
                <a:solidFill>
                  <a:schemeClr val="dk2"/>
                </a:solidFill>
              </a:rPr>
              <a:t>For software to succeed it needs to be managed as well as developed</a:t>
            </a:r>
            <a:endParaRPr sz="1800" b="1">
              <a:solidFill>
                <a:schemeClr val="dk2"/>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Shape 315"/>
        <p:cNvGrpSpPr/>
        <p:nvPr/>
      </p:nvGrpSpPr>
      <p:grpSpPr>
        <a:xfrm>
          <a:off x="0" y="0"/>
          <a:ext cx="0" cy="0"/>
          <a:chOff x="0" y="0"/>
          <a:chExt cx="0" cy="0"/>
        </a:xfrm>
      </p:grpSpPr>
      <p:sp>
        <p:nvSpPr>
          <p:cNvPr id="316" name="Google Shape;316;p4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Daily schedule</a:t>
            </a:r>
            <a:endParaRPr/>
          </a:p>
        </p:txBody>
      </p:sp>
      <p:sp>
        <p:nvSpPr>
          <p:cNvPr id="317" name="Google Shape;317;p4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b="1">
                <a:solidFill>
                  <a:schemeClr val="accent4"/>
                </a:solidFill>
              </a:rPr>
              <a:t>13:00 - 13:05 BST</a:t>
            </a:r>
            <a:r>
              <a:rPr lang="en"/>
              <a:t> (14:00 - 13:05 CEST) - kick off</a:t>
            </a:r>
            <a:endParaRPr/>
          </a:p>
          <a:p>
            <a:pPr marL="457200" lvl="0" indent="-342900" algn="l" rtl="0">
              <a:spcBef>
                <a:spcPts val="0"/>
              </a:spcBef>
              <a:spcAft>
                <a:spcPts val="0"/>
              </a:spcAft>
              <a:buSzPts val="1800"/>
              <a:buChar char="●"/>
            </a:pPr>
            <a:r>
              <a:rPr lang="en" b="1">
                <a:solidFill>
                  <a:schemeClr val="accent4"/>
                </a:solidFill>
              </a:rPr>
              <a:t>13:05 - 15:10 BST </a:t>
            </a:r>
            <a:r>
              <a:rPr lang="en"/>
              <a:t>(14:05 - 16:10 CEST) - self-learning in breakout rooms</a:t>
            </a:r>
            <a:endParaRPr/>
          </a:p>
          <a:p>
            <a:pPr marL="457200" lvl="0" indent="-342900" algn="l" rtl="0">
              <a:spcBef>
                <a:spcPts val="0"/>
              </a:spcBef>
              <a:spcAft>
                <a:spcPts val="0"/>
              </a:spcAft>
              <a:buSzPts val="1800"/>
              <a:buChar char="●"/>
            </a:pPr>
            <a:r>
              <a:rPr lang="en" b="1">
                <a:solidFill>
                  <a:schemeClr val="accent4"/>
                </a:solidFill>
              </a:rPr>
              <a:t>15:10 - 15:30 BST </a:t>
            </a:r>
            <a:r>
              <a:rPr lang="en"/>
              <a:t>(16:10 - 16:30 CEST) - feedback</a:t>
            </a:r>
            <a:endParaRPr/>
          </a:p>
          <a:p>
            <a:pPr marL="457200" lvl="0" indent="-342900" algn="l" rtl="0">
              <a:spcBef>
                <a:spcPts val="0"/>
              </a:spcBef>
              <a:spcAft>
                <a:spcPts val="0"/>
              </a:spcAft>
              <a:buSzPts val="1800"/>
              <a:buChar char="●"/>
            </a:pPr>
            <a:r>
              <a:rPr lang="en" b="1">
                <a:solidFill>
                  <a:schemeClr val="accent4"/>
                </a:solidFill>
              </a:rPr>
              <a:t>15:30 - 16:00 BST</a:t>
            </a:r>
            <a:r>
              <a:rPr lang="en"/>
              <a:t> (16:30 - 17:00 CEST) - AZ expert talk (Lars Lynne Hansen, Associate Director AI Engineering @ AstraZeneca) and Q&amp;A</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How does a caterpillar turn into a butterfly? | Discover Wildlife">
            <a:extLst>
              <a:ext uri="{FF2B5EF4-FFF2-40B4-BE49-F238E27FC236}">
                <a16:creationId xmlns:a16="http://schemas.microsoft.com/office/drawing/2014/main" id="{4C8D1BA5-B86B-1E4F-914F-0AA0A08F67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09903"/>
            <a:ext cx="9144000" cy="6096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45D18040-ADAB-F44A-A36C-137EDAD2B552}"/>
              </a:ext>
            </a:extLst>
          </p:cNvPr>
          <p:cNvSpPr>
            <a:spLocks noGrp="1"/>
          </p:cNvSpPr>
          <p:nvPr>
            <p:ph type="title"/>
          </p:nvPr>
        </p:nvSpPr>
        <p:spPr>
          <a:xfrm>
            <a:off x="311700" y="129867"/>
            <a:ext cx="8520600" cy="572700"/>
          </a:xfrm>
        </p:spPr>
        <p:txBody>
          <a:bodyPr/>
          <a:lstStyle/>
          <a:p>
            <a:r>
              <a:rPr lang="en-NL"/>
              <a:t>Congratulations! You have evolved from a simple programmer to a full-grown software engineer!</a:t>
            </a:r>
          </a:p>
        </p:txBody>
      </p:sp>
      <p:sp>
        <p:nvSpPr>
          <p:cNvPr id="3" name="Text Placeholder 2">
            <a:extLst>
              <a:ext uri="{FF2B5EF4-FFF2-40B4-BE49-F238E27FC236}">
                <a16:creationId xmlns:a16="http://schemas.microsoft.com/office/drawing/2014/main" id="{276BA03E-CDA7-F349-BE36-03BA82D7812B}"/>
              </a:ext>
            </a:extLst>
          </p:cNvPr>
          <p:cNvSpPr>
            <a:spLocks noGrp="1"/>
          </p:cNvSpPr>
          <p:nvPr>
            <p:ph type="body" idx="1"/>
          </p:nvPr>
        </p:nvSpPr>
        <p:spPr>
          <a:xfrm>
            <a:off x="311700" y="1533439"/>
            <a:ext cx="8520600" cy="3035436"/>
          </a:xfrm>
        </p:spPr>
        <p:txBody>
          <a:bodyPr/>
          <a:lstStyle/>
          <a:p>
            <a:endParaRPr lang="en-NL"/>
          </a:p>
        </p:txBody>
      </p:sp>
    </p:spTree>
    <p:extLst>
      <p:ext uri="{BB962C8B-B14F-4D97-AF65-F5344CB8AC3E}">
        <p14:creationId xmlns:p14="http://schemas.microsoft.com/office/powerpoint/2010/main" val="2660535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Google Shape;322;p4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Workshop wrap-up</a:t>
            </a:r>
            <a:endParaRPr/>
          </a:p>
        </p:txBody>
      </p:sp>
      <p:sp>
        <p:nvSpPr>
          <p:cNvPr id="323" name="Google Shape;323;p42"/>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SzPts val="1800"/>
              <a:buChar char="●"/>
            </a:pPr>
            <a:r>
              <a:rPr lang="en"/>
              <a:t>Reflect on the concepts you learned over the past two weeks</a:t>
            </a:r>
            <a:endParaRPr/>
          </a:p>
          <a:p>
            <a:pPr marL="457200" lvl="0" indent="-342900" algn="l" rtl="0">
              <a:lnSpc>
                <a:spcPct val="115000"/>
              </a:lnSpc>
              <a:spcBef>
                <a:spcPts val="0"/>
              </a:spcBef>
              <a:spcAft>
                <a:spcPts val="0"/>
              </a:spcAft>
              <a:buSzPts val="1800"/>
              <a:buChar char="●"/>
            </a:pPr>
            <a:r>
              <a:rPr lang="en"/>
              <a:t>Post-workshop survey</a:t>
            </a:r>
            <a:endParaRPr/>
          </a:p>
          <a:p>
            <a:pPr marL="457200" lvl="0" indent="-342900" algn="l" rtl="0">
              <a:lnSpc>
                <a:spcPct val="115000"/>
              </a:lnSpc>
              <a:spcBef>
                <a:spcPts val="0"/>
              </a:spcBef>
              <a:spcAft>
                <a:spcPts val="0"/>
              </a:spcAft>
              <a:buSzPts val="1800"/>
              <a:buChar char="●"/>
            </a:pPr>
            <a:r>
              <a:rPr lang="en"/>
              <a:t>Final thoughts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Shape 77"/>
        <p:cNvGrpSpPr/>
        <p:nvPr/>
      </p:nvGrpSpPr>
      <p:grpSpPr>
        <a:xfrm>
          <a:off x="0" y="0"/>
          <a:ext cx="0" cy="0"/>
          <a:chOff x="0" y="0"/>
          <a:chExt cx="0" cy="0"/>
        </a:xfrm>
      </p:grpSpPr>
      <p:sp>
        <p:nvSpPr>
          <p:cNvPr id="78" name="Google Shape;78;p1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SzPts val="2800"/>
              <a:buNone/>
            </a:pPr>
            <a:r>
              <a:rPr lang="en"/>
              <a:t>A typical research software lifecycle - in reality</a:t>
            </a:r>
            <a:endParaRPr/>
          </a:p>
        </p:txBody>
      </p:sp>
      <p:sp>
        <p:nvSpPr>
          <p:cNvPr id="79" name="Google Shape;79;p15"/>
          <p:cNvSpPr/>
          <p:nvPr/>
        </p:nvSpPr>
        <p:spPr>
          <a:xfrm>
            <a:off x="1049825" y="1462913"/>
            <a:ext cx="1155300" cy="489300"/>
          </a:xfrm>
          <a:prstGeom prst="roundRect">
            <a:avLst>
              <a:gd name="adj" fmla="val 16667"/>
            </a:avLst>
          </a:prstGeom>
          <a:solidFill>
            <a:schemeClr val="lt2"/>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Research Questions</a:t>
            </a:r>
            <a:endParaRPr sz="1400" b="0" i="0" u="none" strike="noStrike" cap="none">
              <a:solidFill>
                <a:srgbClr val="000000"/>
              </a:solidFill>
              <a:latin typeface="Arial"/>
              <a:ea typeface="Arial"/>
              <a:cs typeface="Arial"/>
              <a:sym typeface="Arial"/>
            </a:endParaRPr>
          </a:p>
        </p:txBody>
      </p:sp>
      <p:sp>
        <p:nvSpPr>
          <p:cNvPr id="80" name="Google Shape;80;p15"/>
          <p:cNvSpPr/>
          <p:nvPr/>
        </p:nvSpPr>
        <p:spPr>
          <a:xfrm>
            <a:off x="2205125" y="1952063"/>
            <a:ext cx="1155300" cy="489300"/>
          </a:xfrm>
          <a:prstGeom prst="roundRect">
            <a:avLst>
              <a:gd name="adj" fmla="val 16667"/>
            </a:avLst>
          </a:prstGeom>
          <a:solidFill>
            <a:schemeClr val="lt2"/>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Develop Software</a:t>
            </a:r>
            <a:endParaRPr sz="1400" b="0" i="0" u="none" strike="noStrike" cap="none">
              <a:solidFill>
                <a:srgbClr val="000000"/>
              </a:solidFill>
              <a:latin typeface="Arial"/>
              <a:ea typeface="Arial"/>
              <a:cs typeface="Arial"/>
              <a:sym typeface="Arial"/>
            </a:endParaRPr>
          </a:p>
        </p:txBody>
      </p:sp>
      <p:sp>
        <p:nvSpPr>
          <p:cNvPr id="81" name="Google Shape;81;p15"/>
          <p:cNvSpPr/>
          <p:nvPr/>
        </p:nvSpPr>
        <p:spPr>
          <a:xfrm>
            <a:off x="3360425" y="2441213"/>
            <a:ext cx="1155300" cy="489300"/>
          </a:xfrm>
          <a:prstGeom prst="roundRect">
            <a:avLst>
              <a:gd name="adj" fmla="val 16667"/>
            </a:avLst>
          </a:prstGeom>
          <a:solidFill>
            <a:schemeClr val="lt2"/>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Run Software</a:t>
            </a:r>
            <a:endParaRPr sz="1400" b="0" i="0" u="none" strike="noStrike" cap="none">
              <a:solidFill>
                <a:srgbClr val="000000"/>
              </a:solidFill>
              <a:latin typeface="Arial"/>
              <a:ea typeface="Arial"/>
              <a:cs typeface="Arial"/>
              <a:sym typeface="Arial"/>
            </a:endParaRPr>
          </a:p>
        </p:txBody>
      </p:sp>
      <p:sp>
        <p:nvSpPr>
          <p:cNvPr id="82" name="Google Shape;82;p15"/>
          <p:cNvSpPr/>
          <p:nvPr/>
        </p:nvSpPr>
        <p:spPr>
          <a:xfrm>
            <a:off x="4515725" y="2930363"/>
            <a:ext cx="1155300" cy="489300"/>
          </a:xfrm>
          <a:prstGeom prst="roundRect">
            <a:avLst>
              <a:gd name="adj" fmla="val 16667"/>
            </a:avLst>
          </a:prstGeom>
          <a:solidFill>
            <a:schemeClr val="lt2"/>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Analyse Data</a:t>
            </a:r>
            <a:endParaRPr sz="1400" b="0" i="0" u="none" strike="noStrike" cap="none">
              <a:solidFill>
                <a:srgbClr val="000000"/>
              </a:solidFill>
              <a:latin typeface="Arial"/>
              <a:ea typeface="Arial"/>
              <a:cs typeface="Arial"/>
              <a:sym typeface="Arial"/>
            </a:endParaRPr>
          </a:p>
        </p:txBody>
      </p:sp>
      <p:sp>
        <p:nvSpPr>
          <p:cNvPr id="83" name="Google Shape;83;p15"/>
          <p:cNvSpPr/>
          <p:nvPr/>
        </p:nvSpPr>
        <p:spPr>
          <a:xfrm>
            <a:off x="5671025" y="3419513"/>
            <a:ext cx="1155300" cy="489300"/>
          </a:xfrm>
          <a:prstGeom prst="roundRect">
            <a:avLst>
              <a:gd name="adj" fmla="val 16667"/>
            </a:avLst>
          </a:prstGeom>
          <a:solidFill>
            <a:schemeClr val="lt2"/>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Publish Paper</a:t>
            </a:r>
            <a:endParaRPr sz="1400" b="0" i="0" u="none" strike="noStrike" cap="none">
              <a:solidFill>
                <a:srgbClr val="000000"/>
              </a:solidFill>
              <a:latin typeface="Arial"/>
              <a:ea typeface="Arial"/>
              <a:cs typeface="Arial"/>
              <a:sym typeface="Arial"/>
            </a:endParaRPr>
          </a:p>
        </p:txBody>
      </p:sp>
      <p:sp>
        <p:nvSpPr>
          <p:cNvPr id="84" name="Google Shape;84;p15"/>
          <p:cNvSpPr/>
          <p:nvPr/>
        </p:nvSpPr>
        <p:spPr>
          <a:xfrm>
            <a:off x="6826325" y="3908663"/>
            <a:ext cx="1155300" cy="489300"/>
          </a:xfrm>
          <a:prstGeom prst="roundRect">
            <a:avLst>
              <a:gd name="adj" fmla="val 16667"/>
            </a:avLst>
          </a:prstGeom>
          <a:solidFill>
            <a:schemeClr val="lt2"/>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Project Ends</a:t>
            </a:r>
            <a:endParaRPr sz="1400" b="0" i="0" u="none" strike="noStrike" cap="none">
              <a:solidFill>
                <a:srgbClr val="000000"/>
              </a:solidFill>
              <a:latin typeface="Arial"/>
              <a:ea typeface="Arial"/>
              <a:cs typeface="Arial"/>
              <a:sym typeface="Arial"/>
            </a:endParaRPr>
          </a:p>
        </p:txBody>
      </p:sp>
      <p:cxnSp>
        <p:nvCxnSpPr>
          <p:cNvPr id="85" name="Google Shape;85;p15"/>
          <p:cNvCxnSpPr>
            <a:stCxn id="79" idx="3"/>
            <a:endCxn id="80" idx="0"/>
          </p:cNvCxnSpPr>
          <p:nvPr/>
        </p:nvCxnSpPr>
        <p:spPr>
          <a:xfrm>
            <a:off x="2205125" y="1707563"/>
            <a:ext cx="577800" cy="244500"/>
          </a:xfrm>
          <a:prstGeom prst="curvedConnector2">
            <a:avLst/>
          </a:prstGeom>
          <a:noFill/>
          <a:ln w="9525" cap="flat" cmpd="sng">
            <a:solidFill>
              <a:schemeClr val="accent5"/>
            </a:solidFill>
            <a:prstDash val="solid"/>
            <a:round/>
            <a:headEnd type="none" w="sm" len="sm"/>
            <a:tailEnd type="triangle" w="med" len="med"/>
          </a:ln>
        </p:spPr>
      </p:cxnSp>
      <p:cxnSp>
        <p:nvCxnSpPr>
          <p:cNvPr id="86" name="Google Shape;86;p15"/>
          <p:cNvCxnSpPr>
            <a:stCxn id="80" idx="3"/>
            <a:endCxn id="81" idx="0"/>
          </p:cNvCxnSpPr>
          <p:nvPr/>
        </p:nvCxnSpPr>
        <p:spPr>
          <a:xfrm>
            <a:off x="3360425" y="2196713"/>
            <a:ext cx="577800" cy="244500"/>
          </a:xfrm>
          <a:prstGeom prst="curvedConnector2">
            <a:avLst/>
          </a:prstGeom>
          <a:noFill/>
          <a:ln w="9525" cap="flat" cmpd="sng">
            <a:solidFill>
              <a:schemeClr val="accent5"/>
            </a:solidFill>
            <a:prstDash val="solid"/>
            <a:round/>
            <a:headEnd type="none" w="sm" len="sm"/>
            <a:tailEnd type="triangle" w="med" len="med"/>
          </a:ln>
        </p:spPr>
      </p:cxnSp>
      <p:cxnSp>
        <p:nvCxnSpPr>
          <p:cNvPr id="87" name="Google Shape;87;p15"/>
          <p:cNvCxnSpPr>
            <a:stCxn id="81" idx="3"/>
            <a:endCxn id="82" idx="0"/>
          </p:cNvCxnSpPr>
          <p:nvPr/>
        </p:nvCxnSpPr>
        <p:spPr>
          <a:xfrm>
            <a:off x="4515725" y="2685863"/>
            <a:ext cx="577800" cy="244500"/>
          </a:xfrm>
          <a:prstGeom prst="curvedConnector2">
            <a:avLst/>
          </a:prstGeom>
          <a:noFill/>
          <a:ln w="9525" cap="flat" cmpd="sng">
            <a:solidFill>
              <a:schemeClr val="accent5"/>
            </a:solidFill>
            <a:prstDash val="solid"/>
            <a:round/>
            <a:headEnd type="none" w="sm" len="sm"/>
            <a:tailEnd type="triangle" w="med" len="med"/>
          </a:ln>
        </p:spPr>
      </p:cxnSp>
      <p:cxnSp>
        <p:nvCxnSpPr>
          <p:cNvPr id="88" name="Google Shape;88;p15"/>
          <p:cNvCxnSpPr>
            <a:stCxn id="82" idx="3"/>
            <a:endCxn id="83" idx="0"/>
          </p:cNvCxnSpPr>
          <p:nvPr/>
        </p:nvCxnSpPr>
        <p:spPr>
          <a:xfrm>
            <a:off x="5671025" y="3175013"/>
            <a:ext cx="577800" cy="244500"/>
          </a:xfrm>
          <a:prstGeom prst="curvedConnector2">
            <a:avLst/>
          </a:prstGeom>
          <a:noFill/>
          <a:ln w="9525" cap="flat" cmpd="sng">
            <a:solidFill>
              <a:schemeClr val="accent5"/>
            </a:solidFill>
            <a:prstDash val="solid"/>
            <a:round/>
            <a:headEnd type="none" w="sm" len="sm"/>
            <a:tailEnd type="triangle" w="med" len="med"/>
          </a:ln>
        </p:spPr>
      </p:cxnSp>
      <p:cxnSp>
        <p:nvCxnSpPr>
          <p:cNvPr id="89" name="Google Shape;89;p15"/>
          <p:cNvCxnSpPr>
            <a:stCxn id="83" idx="3"/>
            <a:endCxn id="84" idx="0"/>
          </p:cNvCxnSpPr>
          <p:nvPr/>
        </p:nvCxnSpPr>
        <p:spPr>
          <a:xfrm>
            <a:off x="6826325" y="3664163"/>
            <a:ext cx="577800" cy="244500"/>
          </a:xfrm>
          <a:prstGeom prst="curvedConnector2">
            <a:avLst/>
          </a:prstGeom>
          <a:noFill/>
          <a:ln w="9525" cap="flat" cmpd="sng">
            <a:solidFill>
              <a:schemeClr val="accent5"/>
            </a:solidFill>
            <a:prstDash val="solid"/>
            <a:round/>
            <a:headEnd type="none" w="sm" len="sm"/>
            <a:tailEnd type="triangle" w="med" len="med"/>
          </a:ln>
        </p:spPr>
      </p:cxnSp>
      <p:cxnSp>
        <p:nvCxnSpPr>
          <p:cNvPr id="90" name="Google Shape;90;p15"/>
          <p:cNvCxnSpPr>
            <a:stCxn id="82" idx="1"/>
            <a:endCxn id="79" idx="2"/>
          </p:cNvCxnSpPr>
          <p:nvPr/>
        </p:nvCxnSpPr>
        <p:spPr>
          <a:xfrm rot="10800000">
            <a:off x="1627625" y="1952213"/>
            <a:ext cx="2888100" cy="1222800"/>
          </a:xfrm>
          <a:prstGeom prst="curvedConnector2">
            <a:avLst/>
          </a:prstGeom>
          <a:noFill/>
          <a:ln w="9525" cap="flat" cmpd="sng">
            <a:solidFill>
              <a:schemeClr val="accent5"/>
            </a:solidFill>
            <a:prstDash val="dash"/>
            <a:round/>
            <a:headEnd type="none" w="sm" len="sm"/>
            <a:tailEnd type="triangle" w="med" len="med"/>
          </a:ln>
        </p:spPr>
      </p:cxnSp>
      <p:cxnSp>
        <p:nvCxnSpPr>
          <p:cNvPr id="91" name="Google Shape;91;p15"/>
          <p:cNvCxnSpPr>
            <a:stCxn id="82" idx="1"/>
            <a:endCxn id="80" idx="2"/>
          </p:cNvCxnSpPr>
          <p:nvPr/>
        </p:nvCxnSpPr>
        <p:spPr>
          <a:xfrm rot="10800000">
            <a:off x="2782925" y="2441513"/>
            <a:ext cx="1732800" cy="733500"/>
          </a:xfrm>
          <a:prstGeom prst="curvedConnector2">
            <a:avLst/>
          </a:prstGeom>
          <a:noFill/>
          <a:ln w="9525" cap="flat" cmpd="sng">
            <a:solidFill>
              <a:schemeClr val="accent5"/>
            </a:solidFill>
            <a:prstDash val="dash"/>
            <a:round/>
            <a:headEnd type="none" w="sm" len="sm"/>
            <a:tailEnd type="triangle" w="med" len="med"/>
          </a:ln>
        </p:spPr>
      </p:cxnSp>
      <p:cxnSp>
        <p:nvCxnSpPr>
          <p:cNvPr id="92" name="Google Shape;92;p15"/>
          <p:cNvCxnSpPr>
            <a:stCxn id="82" idx="1"/>
            <a:endCxn id="81" idx="2"/>
          </p:cNvCxnSpPr>
          <p:nvPr/>
        </p:nvCxnSpPr>
        <p:spPr>
          <a:xfrm rot="10800000">
            <a:off x="3938225" y="2930513"/>
            <a:ext cx="577500" cy="244500"/>
          </a:xfrm>
          <a:prstGeom prst="curvedConnector2">
            <a:avLst/>
          </a:prstGeom>
          <a:noFill/>
          <a:ln w="9525" cap="flat" cmpd="sng">
            <a:solidFill>
              <a:schemeClr val="accent5"/>
            </a:solidFill>
            <a:prstDash val="dash"/>
            <a:round/>
            <a:headEnd type="none" w="sm" len="sm"/>
            <a:tailEnd type="triangle" w="med" len="med"/>
          </a:ln>
        </p:spPr>
      </p:cxnSp>
      <p:cxnSp>
        <p:nvCxnSpPr>
          <p:cNvPr id="93" name="Google Shape;93;p15"/>
          <p:cNvCxnSpPr>
            <a:stCxn id="83" idx="1"/>
            <a:endCxn id="79" idx="2"/>
          </p:cNvCxnSpPr>
          <p:nvPr/>
        </p:nvCxnSpPr>
        <p:spPr>
          <a:xfrm rot="10800000">
            <a:off x="1627625" y="1952363"/>
            <a:ext cx="4043400" cy="1711800"/>
          </a:xfrm>
          <a:prstGeom prst="curvedConnector2">
            <a:avLst/>
          </a:prstGeom>
          <a:noFill/>
          <a:ln w="9525" cap="flat" cmpd="sng">
            <a:solidFill>
              <a:schemeClr val="accent5"/>
            </a:solidFill>
            <a:prstDash val="dash"/>
            <a:round/>
            <a:headEnd type="none" w="sm" len="sm"/>
            <a:tailEnd type="triangle" w="med" len="med"/>
          </a:ln>
        </p:spPr>
      </p:cxnSp>
      <p:cxnSp>
        <p:nvCxnSpPr>
          <p:cNvPr id="94" name="Google Shape;94;p15"/>
          <p:cNvCxnSpPr>
            <a:stCxn id="83" idx="1"/>
            <a:endCxn id="80" idx="2"/>
          </p:cNvCxnSpPr>
          <p:nvPr/>
        </p:nvCxnSpPr>
        <p:spPr>
          <a:xfrm rot="10800000">
            <a:off x="2782925" y="2441363"/>
            <a:ext cx="2888100" cy="1222800"/>
          </a:xfrm>
          <a:prstGeom prst="curvedConnector2">
            <a:avLst/>
          </a:prstGeom>
          <a:noFill/>
          <a:ln w="9525" cap="flat" cmpd="sng">
            <a:solidFill>
              <a:schemeClr val="accent5"/>
            </a:solidFill>
            <a:prstDash val="dash"/>
            <a:round/>
            <a:headEnd type="none" w="sm" len="sm"/>
            <a:tailEnd type="triangle" w="med" len="med"/>
          </a:ln>
        </p:spPr>
      </p:cxnSp>
      <p:cxnSp>
        <p:nvCxnSpPr>
          <p:cNvPr id="95" name="Google Shape;95;p15"/>
          <p:cNvCxnSpPr>
            <a:stCxn id="80" idx="3"/>
            <a:endCxn id="83" idx="0"/>
          </p:cNvCxnSpPr>
          <p:nvPr/>
        </p:nvCxnSpPr>
        <p:spPr>
          <a:xfrm>
            <a:off x="3360425" y="2196713"/>
            <a:ext cx="2888400" cy="1222800"/>
          </a:xfrm>
          <a:prstGeom prst="curvedConnector2">
            <a:avLst/>
          </a:prstGeom>
          <a:noFill/>
          <a:ln w="9525" cap="flat" cmpd="sng">
            <a:solidFill>
              <a:schemeClr val="accent5"/>
            </a:solidFill>
            <a:prstDash val="dash"/>
            <a:round/>
            <a:headEnd type="none" w="sm" len="sm"/>
            <a:tailEnd type="triangle" w="med" len="med"/>
          </a:ln>
        </p:spPr>
      </p:cxnSp>
      <p:cxnSp>
        <p:nvCxnSpPr>
          <p:cNvPr id="96" name="Google Shape;96;p15"/>
          <p:cNvCxnSpPr>
            <a:stCxn id="81" idx="3"/>
            <a:endCxn id="80" idx="0"/>
          </p:cNvCxnSpPr>
          <p:nvPr/>
        </p:nvCxnSpPr>
        <p:spPr>
          <a:xfrm rot="10800000">
            <a:off x="2782925" y="1952063"/>
            <a:ext cx="1732800" cy="733800"/>
          </a:xfrm>
          <a:prstGeom prst="curvedConnector4">
            <a:avLst>
              <a:gd name="adj1" fmla="val -13742"/>
              <a:gd name="adj2" fmla="val 132451"/>
            </a:avLst>
          </a:prstGeom>
          <a:noFill/>
          <a:ln w="9525" cap="flat" cmpd="sng">
            <a:solidFill>
              <a:schemeClr val="accent5"/>
            </a:solidFill>
            <a:prstDash val="dash"/>
            <a:round/>
            <a:headEnd type="none" w="sm" len="sm"/>
            <a:tailEnd type="triangle" w="med" len="med"/>
          </a:ln>
        </p:spPr>
      </p:cxnSp>
      <p:cxnSp>
        <p:nvCxnSpPr>
          <p:cNvPr id="97" name="Google Shape;97;p15"/>
          <p:cNvCxnSpPr>
            <a:stCxn id="84" idx="2"/>
            <a:endCxn id="79" idx="2"/>
          </p:cNvCxnSpPr>
          <p:nvPr/>
        </p:nvCxnSpPr>
        <p:spPr>
          <a:xfrm rot="5400000" flipH="1">
            <a:off x="3292925" y="286913"/>
            <a:ext cx="2445600" cy="5776500"/>
          </a:xfrm>
          <a:prstGeom prst="curvedConnector3">
            <a:avLst>
              <a:gd name="adj1" fmla="val -9736"/>
            </a:avLst>
          </a:prstGeom>
          <a:noFill/>
          <a:ln w="9525" cap="flat" cmpd="sng">
            <a:solidFill>
              <a:schemeClr val="accent5"/>
            </a:solidFill>
            <a:prstDash val="dash"/>
            <a:round/>
            <a:headEnd type="none" w="sm" len="sm"/>
            <a:tailEnd type="triangle" w="med" len="med"/>
          </a:ln>
        </p:spPr>
      </p:cxnSp>
      <p:sp>
        <p:nvSpPr>
          <p:cNvPr id="98" name="Google Shape;98;p15"/>
          <p:cNvSpPr txBox="1"/>
          <p:nvPr/>
        </p:nvSpPr>
        <p:spPr>
          <a:xfrm>
            <a:off x="4721075" y="1003050"/>
            <a:ext cx="4342200" cy="1348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 sz="1800" b="0" i="0" u="none" strike="noStrike" cap="none">
                <a:solidFill>
                  <a:schemeClr val="lt2"/>
                </a:solidFill>
                <a:latin typeface="Calibri"/>
                <a:ea typeface="Calibri"/>
                <a:cs typeface="Calibri"/>
                <a:sym typeface="Calibri"/>
              </a:rPr>
              <a:t>What happens when…</a:t>
            </a:r>
            <a:endParaRPr sz="1800" b="0" i="0" u="none" strike="noStrike" cap="none">
              <a:solidFill>
                <a:schemeClr val="lt2"/>
              </a:solidFill>
              <a:latin typeface="Calibri"/>
              <a:ea typeface="Calibri"/>
              <a:cs typeface="Calibri"/>
              <a:sym typeface="Calibri"/>
            </a:endParaRPr>
          </a:p>
          <a:p>
            <a:pPr marL="457200" marR="0" lvl="0" indent="-342900" algn="l" rtl="0">
              <a:lnSpc>
                <a:spcPct val="100000"/>
              </a:lnSpc>
              <a:spcBef>
                <a:spcPts val="0"/>
              </a:spcBef>
              <a:spcAft>
                <a:spcPts val="0"/>
              </a:spcAft>
              <a:buClr>
                <a:schemeClr val="lt2"/>
              </a:buClr>
              <a:buSzPts val="1800"/>
              <a:buFont typeface="Calibri"/>
              <a:buChar char="●"/>
            </a:pPr>
            <a:r>
              <a:rPr lang="en" sz="1800" b="0" i="0" u="none" strike="noStrike" cap="none">
                <a:solidFill>
                  <a:schemeClr val="lt2"/>
                </a:solidFill>
                <a:latin typeface="Calibri"/>
                <a:ea typeface="Calibri"/>
                <a:cs typeface="Calibri"/>
                <a:sym typeface="Calibri"/>
              </a:rPr>
              <a:t>You have a follow-on project?</a:t>
            </a:r>
            <a:endParaRPr sz="1800" b="0" i="0" u="none" strike="noStrike" cap="none">
              <a:solidFill>
                <a:schemeClr val="lt2"/>
              </a:solidFill>
              <a:latin typeface="Calibri"/>
              <a:ea typeface="Calibri"/>
              <a:cs typeface="Calibri"/>
              <a:sym typeface="Calibri"/>
            </a:endParaRPr>
          </a:p>
          <a:p>
            <a:pPr marL="457200" marR="0" lvl="0" indent="-342900" algn="l" rtl="0">
              <a:lnSpc>
                <a:spcPct val="100000"/>
              </a:lnSpc>
              <a:spcBef>
                <a:spcPts val="0"/>
              </a:spcBef>
              <a:spcAft>
                <a:spcPts val="0"/>
              </a:spcAft>
              <a:buClr>
                <a:schemeClr val="lt2"/>
              </a:buClr>
              <a:buSzPts val="1800"/>
              <a:buFont typeface="Calibri"/>
              <a:buChar char="●"/>
            </a:pPr>
            <a:r>
              <a:rPr lang="en" sz="1800" b="0" i="0" u="none" strike="noStrike" cap="none">
                <a:solidFill>
                  <a:schemeClr val="lt2"/>
                </a:solidFill>
                <a:latin typeface="Calibri"/>
                <a:ea typeface="Calibri"/>
                <a:cs typeface="Calibri"/>
                <a:sym typeface="Calibri"/>
              </a:rPr>
              <a:t>Someone else wants to use your code?</a:t>
            </a:r>
            <a:endParaRPr sz="1800" b="0" i="0" u="none" strike="noStrike" cap="none">
              <a:solidFill>
                <a:schemeClr val="lt2"/>
              </a:solidFill>
              <a:latin typeface="Calibri"/>
              <a:ea typeface="Calibri"/>
              <a:cs typeface="Calibri"/>
              <a:sym typeface="Calibri"/>
            </a:endParaRPr>
          </a:p>
          <a:p>
            <a:pPr marL="457200" marR="0" lvl="0" indent="-342900" algn="l" rtl="0">
              <a:lnSpc>
                <a:spcPct val="100000"/>
              </a:lnSpc>
              <a:spcBef>
                <a:spcPts val="0"/>
              </a:spcBef>
              <a:spcAft>
                <a:spcPts val="0"/>
              </a:spcAft>
              <a:buClr>
                <a:schemeClr val="lt2"/>
              </a:buClr>
              <a:buSzPts val="1800"/>
              <a:buFont typeface="Calibri"/>
              <a:buChar char="●"/>
            </a:pPr>
            <a:r>
              <a:rPr lang="en" sz="1800" b="0" i="0" u="none" strike="noStrike" cap="none">
                <a:solidFill>
                  <a:schemeClr val="lt2"/>
                </a:solidFill>
                <a:latin typeface="Calibri"/>
                <a:ea typeface="Calibri"/>
                <a:cs typeface="Calibri"/>
                <a:sym typeface="Calibri"/>
              </a:rPr>
              <a:t>Someone wants to reproduce your results?</a:t>
            </a:r>
            <a:endParaRPr sz="1800" b="0" i="0" u="none" strike="noStrike" cap="none">
              <a:solidFill>
                <a:schemeClr val="lt2"/>
              </a:solidFill>
              <a:latin typeface="Calibri"/>
              <a:ea typeface="Calibri"/>
              <a:cs typeface="Calibri"/>
              <a:sym typeface="Calibri"/>
            </a:endParaRPr>
          </a:p>
        </p:txBody>
      </p:sp>
      <p:sp>
        <p:nvSpPr>
          <p:cNvPr id="99" name="Google Shape;99;p15"/>
          <p:cNvSpPr txBox="1"/>
          <p:nvPr/>
        </p:nvSpPr>
        <p:spPr>
          <a:xfrm>
            <a:off x="238125" y="4201100"/>
            <a:ext cx="3580500" cy="857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 sz="1800" b="0" i="0" u="none" strike="noStrike" cap="none">
                <a:solidFill>
                  <a:schemeClr val="lt2"/>
                </a:solidFill>
                <a:latin typeface="Calibri"/>
                <a:ea typeface="Calibri"/>
                <a:cs typeface="Calibri"/>
                <a:sym typeface="Calibri"/>
              </a:rPr>
              <a:t>When should you have considered how to </a:t>
            </a:r>
            <a:r>
              <a:rPr lang="en" sz="1800" b="0" i="1" u="none" strike="noStrike" cap="none">
                <a:solidFill>
                  <a:schemeClr val="lt2"/>
                </a:solidFill>
                <a:latin typeface="Calibri"/>
                <a:ea typeface="Calibri"/>
                <a:cs typeface="Calibri"/>
                <a:sym typeface="Calibri"/>
              </a:rPr>
              <a:t>engineer</a:t>
            </a:r>
            <a:r>
              <a:rPr lang="en" sz="1800" b="0" i="0" u="none" strike="noStrike" cap="none">
                <a:solidFill>
                  <a:schemeClr val="lt2"/>
                </a:solidFill>
                <a:latin typeface="Calibri"/>
                <a:ea typeface="Calibri"/>
                <a:cs typeface="Calibri"/>
                <a:sym typeface="Calibri"/>
              </a:rPr>
              <a:t> your software?</a:t>
            </a:r>
            <a:endParaRPr sz="1800" b="0" i="0" u="none" strike="noStrike" cap="none">
              <a:solidFill>
                <a:schemeClr val="lt2"/>
              </a:solidFill>
              <a:latin typeface="Calibri"/>
              <a:ea typeface="Calibri"/>
              <a:cs typeface="Calibri"/>
              <a:sym typeface="Calibri"/>
            </a:endParaRPr>
          </a:p>
        </p:txBody>
      </p:sp>
      <p:sp>
        <p:nvSpPr>
          <p:cNvPr id="100" name="Google Shape;100;p15"/>
          <p:cNvSpPr/>
          <p:nvPr/>
        </p:nvSpPr>
        <p:spPr>
          <a:xfrm>
            <a:off x="314325" y="2332866"/>
            <a:ext cx="1155300" cy="489300"/>
          </a:xfrm>
          <a:prstGeom prst="roundRect">
            <a:avLst>
              <a:gd name="adj" fmla="val 16667"/>
            </a:avLst>
          </a:prstGeom>
          <a:solidFill>
            <a:schemeClr val="lt2"/>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Project Partners</a:t>
            </a:r>
            <a:endParaRPr sz="1400" b="0" i="0" u="none" strike="noStrike" cap="none">
              <a:solidFill>
                <a:srgbClr val="000000"/>
              </a:solidFill>
              <a:latin typeface="Arial"/>
              <a:ea typeface="Arial"/>
              <a:cs typeface="Arial"/>
              <a:sym typeface="Arial"/>
            </a:endParaRPr>
          </a:p>
        </p:txBody>
      </p:sp>
      <p:sp>
        <p:nvSpPr>
          <p:cNvPr id="101" name="Google Shape;101;p15"/>
          <p:cNvSpPr/>
          <p:nvPr/>
        </p:nvSpPr>
        <p:spPr>
          <a:xfrm>
            <a:off x="314325" y="2981006"/>
            <a:ext cx="1155300" cy="489300"/>
          </a:xfrm>
          <a:prstGeom prst="roundRect">
            <a:avLst>
              <a:gd name="adj" fmla="val 16667"/>
            </a:avLst>
          </a:prstGeom>
          <a:solidFill>
            <a:schemeClr val="lt2"/>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Industry</a:t>
            </a:r>
            <a:endParaRPr sz="1400" b="0" i="0" u="none" strike="noStrike" cap="none">
              <a:solidFill>
                <a:srgbClr val="000000"/>
              </a:solidFill>
              <a:latin typeface="Arial"/>
              <a:ea typeface="Arial"/>
              <a:cs typeface="Arial"/>
              <a:sym typeface="Arial"/>
            </a:endParaRPr>
          </a:p>
        </p:txBody>
      </p:sp>
      <p:sp>
        <p:nvSpPr>
          <p:cNvPr id="102" name="Google Shape;102;p15"/>
          <p:cNvSpPr/>
          <p:nvPr/>
        </p:nvSpPr>
        <p:spPr>
          <a:xfrm>
            <a:off x="314325" y="3629138"/>
            <a:ext cx="1155300" cy="489300"/>
          </a:xfrm>
          <a:prstGeom prst="roundRect">
            <a:avLst>
              <a:gd name="adj" fmla="val 16667"/>
            </a:avLst>
          </a:prstGeom>
          <a:solidFill>
            <a:schemeClr val="lt2"/>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Other People</a:t>
            </a:r>
            <a:endParaRPr sz="1400" b="0" i="0" u="none" strike="noStrike" cap="none">
              <a:solidFill>
                <a:srgbClr val="000000"/>
              </a:solidFill>
              <a:latin typeface="Arial"/>
              <a:ea typeface="Arial"/>
              <a:cs typeface="Arial"/>
              <a:sym typeface="Arial"/>
            </a:endParaRPr>
          </a:p>
        </p:txBody>
      </p:sp>
      <p:cxnSp>
        <p:nvCxnSpPr>
          <p:cNvPr id="103" name="Google Shape;103;p15"/>
          <p:cNvCxnSpPr>
            <a:stCxn id="100" idx="3"/>
            <a:endCxn id="79" idx="2"/>
          </p:cNvCxnSpPr>
          <p:nvPr/>
        </p:nvCxnSpPr>
        <p:spPr>
          <a:xfrm rot="10800000" flipH="1">
            <a:off x="1469625" y="1952316"/>
            <a:ext cx="157800" cy="625200"/>
          </a:xfrm>
          <a:prstGeom prst="curvedConnector2">
            <a:avLst/>
          </a:prstGeom>
          <a:noFill/>
          <a:ln w="9525" cap="flat" cmpd="sng">
            <a:solidFill>
              <a:schemeClr val="accent5"/>
            </a:solidFill>
            <a:prstDash val="dash"/>
            <a:round/>
            <a:headEnd type="none" w="sm" len="sm"/>
            <a:tailEnd type="triangle" w="med" len="med"/>
          </a:ln>
        </p:spPr>
      </p:cxnSp>
      <p:cxnSp>
        <p:nvCxnSpPr>
          <p:cNvPr id="104" name="Google Shape;104;p15"/>
          <p:cNvCxnSpPr>
            <a:stCxn id="101" idx="3"/>
            <a:endCxn id="79" idx="2"/>
          </p:cNvCxnSpPr>
          <p:nvPr/>
        </p:nvCxnSpPr>
        <p:spPr>
          <a:xfrm rot="10800000" flipH="1">
            <a:off x="1469625" y="1952156"/>
            <a:ext cx="157800" cy="1273500"/>
          </a:xfrm>
          <a:prstGeom prst="curvedConnector2">
            <a:avLst/>
          </a:prstGeom>
          <a:noFill/>
          <a:ln w="9525" cap="flat" cmpd="sng">
            <a:solidFill>
              <a:schemeClr val="accent5"/>
            </a:solidFill>
            <a:prstDash val="dash"/>
            <a:round/>
            <a:headEnd type="none" w="sm" len="sm"/>
            <a:tailEnd type="triangle" w="med" len="med"/>
          </a:ln>
        </p:spPr>
      </p:cxnSp>
      <p:cxnSp>
        <p:nvCxnSpPr>
          <p:cNvPr id="105" name="Google Shape;105;p15"/>
          <p:cNvCxnSpPr>
            <a:stCxn id="101" idx="3"/>
            <a:endCxn id="80" idx="2"/>
          </p:cNvCxnSpPr>
          <p:nvPr/>
        </p:nvCxnSpPr>
        <p:spPr>
          <a:xfrm rot="10800000" flipH="1">
            <a:off x="1469625" y="2441456"/>
            <a:ext cx="1313100" cy="784200"/>
          </a:xfrm>
          <a:prstGeom prst="curvedConnector2">
            <a:avLst/>
          </a:prstGeom>
          <a:noFill/>
          <a:ln w="9525" cap="flat" cmpd="sng">
            <a:solidFill>
              <a:schemeClr val="accent5"/>
            </a:solidFill>
            <a:prstDash val="dash"/>
            <a:round/>
            <a:headEnd type="none" w="sm" len="sm"/>
            <a:tailEnd type="triangle" w="med" len="med"/>
          </a:ln>
        </p:spPr>
      </p:cxnSp>
      <p:cxnSp>
        <p:nvCxnSpPr>
          <p:cNvPr id="106" name="Google Shape;106;p15"/>
          <p:cNvCxnSpPr>
            <a:stCxn id="100" idx="3"/>
            <a:endCxn id="80" idx="2"/>
          </p:cNvCxnSpPr>
          <p:nvPr/>
        </p:nvCxnSpPr>
        <p:spPr>
          <a:xfrm rot="10800000" flipH="1">
            <a:off x="1469625" y="2441316"/>
            <a:ext cx="1313100" cy="136200"/>
          </a:xfrm>
          <a:prstGeom prst="curvedConnector2">
            <a:avLst/>
          </a:prstGeom>
          <a:noFill/>
          <a:ln w="9525" cap="flat" cmpd="sng">
            <a:solidFill>
              <a:schemeClr val="accent5"/>
            </a:solidFill>
            <a:prstDash val="dash"/>
            <a:round/>
            <a:headEnd type="none" w="sm" len="sm"/>
            <a:tailEnd type="triangle" w="med" len="med"/>
          </a:ln>
        </p:spPr>
      </p:cxnSp>
      <p:cxnSp>
        <p:nvCxnSpPr>
          <p:cNvPr id="107" name="Google Shape;107;p15"/>
          <p:cNvCxnSpPr>
            <a:stCxn id="101" idx="3"/>
            <a:endCxn id="81" idx="2"/>
          </p:cNvCxnSpPr>
          <p:nvPr/>
        </p:nvCxnSpPr>
        <p:spPr>
          <a:xfrm rot="10800000" flipH="1">
            <a:off x="1469625" y="2930456"/>
            <a:ext cx="2468400" cy="295200"/>
          </a:xfrm>
          <a:prstGeom prst="curvedConnector2">
            <a:avLst/>
          </a:prstGeom>
          <a:noFill/>
          <a:ln w="9525" cap="flat" cmpd="sng">
            <a:solidFill>
              <a:schemeClr val="accent5"/>
            </a:solidFill>
            <a:prstDash val="dash"/>
            <a:round/>
            <a:headEnd type="none" w="sm" len="sm"/>
            <a:tailEnd type="triangle" w="med" len="med"/>
          </a:ln>
        </p:spPr>
      </p:cxnSp>
      <p:cxnSp>
        <p:nvCxnSpPr>
          <p:cNvPr id="108" name="Google Shape;108;p15"/>
          <p:cNvCxnSpPr>
            <a:stCxn id="100" idx="3"/>
            <a:endCxn id="81" idx="2"/>
          </p:cNvCxnSpPr>
          <p:nvPr/>
        </p:nvCxnSpPr>
        <p:spPr>
          <a:xfrm>
            <a:off x="1469625" y="2577516"/>
            <a:ext cx="2468400" cy="353100"/>
          </a:xfrm>
          <a:prstGeom prst="curvedConnector4">
            <a:avLst>
              <a:gd name="adj1" fmla="val 38300"/>
              <a:gd name="adj2" fmla="val 167409"/>
            </a:avLst>
          </a:prstGeom>
          <a:noFill/>
          <a:ln w="9525" cap="flat" cmpd="sng">
            <a:solidFill>
              <a:schemeClr val="accent5"/>
            </a:solidFill>
            <a:prstDash val="dash"/>
            <a:round/>
            <a:headEnd type="none" w="sm" len="sm"/>
            <a:tailEnd type="triangle" w="med" len="med"/>
          </a:ln>
        </p:spPr>
      </p:cxnSp>
      <p:cxnSp>
        <p:nvCxnSpPr>
          <p:cNvPr id="109" name="Google Shape;109;p15"/>
          <p:cNvCxnSpPr>
            <a:stCxn id="101" idx="3"/>
            <a:endCxn id="82" idx="2"/>
          </p:cNvCxnSpPr>
          <p:nvPr/>
        </p:nvCxnSpPr>
        <p:spPr>
          <a:xfrm>
            <a:off x="1469625" y="3225656"/>
            <a:ext cx="3623700" cy="194100"/>
          </a:xfrm>
          <a:prstGeom prst="curvedConnector4">
            <a:avLst>
              <a:gd name="adj1" fmla="val 42030"/>
              <a:gd name="adj2" fmla="val 222633"/>
            </a:avLst>
          </a:prstGeom>
          <a:noFill/>
          <a:ln w="9525" cap="flat" cmpd="sng">
            <a:solidFill>
              <a:schemeClr val="accent5"/>
            </a:solidFill>
            <a:prstDash val="dash"/>
            <a:round/>
            <a:headEnd type="none" w="sm" len="sm"/>
            <a:tailEnd type="triangle" w="med" len="med"/>
          </a:ln>
        </p:spPr>
      </p:cxnSp>
      <p:cxnSp>
        <p:nvCxnSpPr>
          <p:cNvPr id="110" name="Google Shape;110;p15"/>
          <p:cNvCxnSpPr>
            <a:stCxn id="100" idx="3"/>
            <a:endCxn id="82" idx="2"/>
          </p:cNvCxnSpPr>
          <p:nvPr/>
        </p:nvCxnSpPr>
        <p:spPr>
          <a:xfrm>
            <a:off x="1469625" y="2577516"/>
            <a:ext cx="3623700" cy="842100"/>
          </a:xfrm>
          <a:prstGeom prst="curvedConnector4">
            <a:avLst>
              <a:gd name="adj1" fmla="val 42030"/>
              <a:gd name="adj2" fmla="val 128283"/>
            </a:avLst>
          </a:prstGeom>
          <a:noFill/>
          <a:ln w="9525" cap="flat" cmpd="sng">
            <a:solidFill>
              <a:schemeClr val="accent5"/>
            </a:solidFill>
            <a:prstDash val="dash"/>
            <a:round/>
            <a:headEnd type="none" w="sm" len="sm"/>
            <a:tailEnd type="triangle" w="med" len="med"/>
          </a:ln>
        </p:spPr>
      </p:cxnSp>
      <p:cxnSp>
        <p:nvCxnSpPr>
          <p:cNvPr id="111" name="Google Shape;111;p15"/>
          <p:cNvCxnSpPr>
            <a:endCxn id="81" idx="2"/>
          </p:cNvCxnSpPr>
          <p:nvPr/>
        </p:nvCxnSpPr>
        <p:spPr>
          <a:xfrm rot="10800000" flipH="1">
            <a:off x="1469675" y="2930513"/>
            <a:ext cx="2468400" cy="943500"/>
          </a:xfrm>
          <a:prstGeom prst="curvedConnector2">
            <a:avLst/>
          </a:prstGeom>
          <a:noFill/>
          <a:ln w="9525" cap="flat" cmpd="sng">
            <a:solidFill>
              <a:schemeClr val="accent5"/>
            </a:solidFill>
            <a:prstDash val="dash"/>
            <a:round/>
            <a:headEnd type="none" w="sm" len="sm"/>
            <a:tailEnd type="triangle" w="med" len="med"/>
          </a:ln>
        </p:spPr>
      </p:cxnSp>
      <p:cxnSp>
        <p:nvCxnSpPr>
          <p:cNvPr id="112" name="Google Shape;112;p15"/>
          <p:cNvCxnSpPr>
            <a:stCxn id="102" idx="3"/>
            <a:endCxn id="80" idx="2"/>
          </p:cNvCxnSpPr>
          <p:nvPr/>
        </p:nvCxnSpPr>
        <p:spPr>
          <a:xfrm rot="10800000" flipH="1">
            <a:off x="1469625" y="2441288"/>
            <a:ext cx="1313100" cy="1432500"/>
          </a:xfrm>
          <a:prstGeom prst="curvedConnector2">
            <a:avLst/>
          </a:prstGeom>
          <a:noFill/>
          <a:ln w="9525" cap="flat" cmpd="sng">
            <a:solidFill>
              <a:schemeClr val="accent5"/>
            </a:solidFill>
            <a:prstDash val="dash"/>
            <a:round/>
            <a:headEnd type="none" w="sm" len="sm"/>
            <a:tailEnd type="triangle" w="med" len="med"/>
          </a:ln>
        </p:spPr>
      </p:cxnSp>
      <p:sp>
        <p:nvSpPr>
          <p:cNvPr id="113" name="Google Shape;113;p15"/>
          <p:cNvSpPr/>
          <p:nvPr/>
        </p:nvSpPr>
        <p:spPr>
          <a:xfrm>
            <a:off x="7817775" y="2961806"/>
            <a:ext cx="1155300" cy="489300"/>
          </a:xfrm>
          <a:prstGeom prst="roundRect">
            <a:avLst>
              <a:gd name="adj" fmla="val 16667"/>
            </a:avLst>
          </a:prstGeom>
          <a:solidFill>
            <a:schemeClr val="lt2"/>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Graceful Decline</a:t>
            </a:r>
            <a:endParaRPr sz="1400" b="0" i="0" u="none" strike="noStrike" cap="none">
              <a:solidFill>
                <a:srgbClr val="000000"/>
              </a:solidFill>
              <a:latin typeface="Arial"/>
              <a:ea typeface="Arial"/>
              <a:cs typeface="Arial"/>
              <a:sym typeface="Arial"/>
            </a:endParaRPr>
          </a:p>
        </p:txBody>
      </p:sp>
      <p:cxnSp>
        <p:nvCxnSpPr>
          <p:cNvPr id="114" name="Google Shape;114;p15"/>
          <p:cNvCxnSpPr>
            <a:stCxn id="84" idx="3"/>
            <a:endCxn id="113" idx="2"/>
          </p:cNvCxnSpPr>
          <p:nvPr/>
        </p:nvCxnSpPr>
        <p:spPr>
          <a:xfrm rot="10800000" flipH="1">
            <a:off x="7981625" y="3451013"/>
            <a:ext cx="413700" cy="702300"/>
          </a:xfrm>
          <a:prstGeom prst="curvedConnector2">
            <a:avLst/>
          </a:prstGeom>
          <a:noFill/>
          <a:ln w="9525" cap="flat" cmpd="sng">
            <a:solidFill>
              <a:schemeClr val="accent5"/>
            </a:solidFill>
            <a:prstDash val="dash"/>
            <a:round/>
            <a:headEnd type="none" w="sm" len="sm"/>
            <a:tailEnd type="triangle" w="med" len="med"/>
          </a:ln>
        </p:spPr>
      </p:cxn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Shape 118"/>
        <p:cNvGrpSpPr/>
        <p:nvPr/>
      </p:nvGrpSpPr>
      <p:grpSpPr>
        <a:xfrm>
          <a:off x="0" y="0"/>
          <a:ext cx="0" cy="0"/>
          <a:chOff x="0" y="0"/>
          <a:chExt cx="0" cy="0"/>
        </a:xfrm>
      </p:grpSpPr>
      <p:sp>
        <p:nvSpPr>
          <p:cNvPr id="119" name="Google Shape;119;p1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What could go wrong?</a:t>
            </a:r>
            <a:endParaRPr/>
          </a:p>
        </p:txBody>
      </p:sp>
      <p:sp>
        <p:nvSpPr>
          <p:cNvPr id="120" name="Google Shape;120;p16"/>
          <p:cNvSpPr txBox="1">
            <a:spLocks noGrp="1"/>
          </p:cNvSpPr>
          <p:nvPr>
            <p:ph type="body" idx="1"/>
          </p:nvPr>
        </p:nvSpPr>
        <p:spPr>
          <a:xfrm>
            <a:off x="311700" y="1152475"/>
            <a:ext cx="5317200" cy="2141700"/>
          </a:xfrm>
          <a:prstGeom prst="rect">
            <a:avLst/>
          </a:prstGeom>
          <a:noFill/>
          <a:ln>
            <a:noFill/>
          </a:ln>
        </p:spPr>
        <p:txBody>
          <a:bodyPr spcFirstLastPara="1" wrap="square" lIns="91425" tIns="91425" rIns="91425" bIns="91425" anchor="t" anchorCtr="0">
            <a:noAutofit/>
          </a:bodyPr>
          <a:lstStyle/>
          <a:p>
            <a:pPr marL="457200" lvl="0" indent="-381000" algn="l" rtl="0">
              <a:lnSpc>
                <a:spcPct val="115000"/>
              </a:lnSpc>
              <a:spcBef>
                <a:spcPts val="0"/>
              </a:spcBef>
              <a:spcAft>
                <a:spcPts val="0"/>
              </a:spcAft>
              <a:buSzPts val="2400"/>
              <a:buChar char="●"/>
            </a:pPr>
            <a:r>
              <a:rPr lang="en" sz="2400"/>
              <a:t>Ariane 5</a:t>
            </a:r>
            <a:br>
              <a:rPr lang="en" sz="2400"/>
            </a:br>
            <a:endParaRPr sz="800"/>
          </a:p>
          <a:p>
            <a:pPr marL="457200" lvl="0" indent="-381000" algn="l" rtl="0">
              <a:lnSpc>
                <a:spcPct val="115000"/>
              </a:lnSpc>
              <a:spcBef>
                <a:spcPts val="0"/>
              </a:spcBef>
              <a:spcAft>
                <a:spcPts val="0"/>
              </a:spcAft>
              <a:buSzPts val="2400"/>
              <a:buChar char="●"/>
            </a:pPr>
            <a:r>
              <a:rPr lang="en" sz="2400"/>
              <a:t>$7B development</a:t>
            </a:r>
            <a:br>
              <a:rPr lang="en" sz="2400"/>
            </a:br>
            <a:r>
              <a:rPr lang="en" sz="2400"/>
              <a:t>$500 milion rocket</a:t>
            </a:r>
            <a:br>
              <a:rPr lang="en" sz="2400"/>
            </a:br>
            <a:endParaRPr sz="800"/>
          </a:p>
          <a:p>
            <a:pPr marL="457200" lvl="0" indent="-381000" algn="l" rtl="0">
              <a:lnSpc>
                <a:spcPct val="115000"/>
              </a:lnSpc>
              <a:spcBef>
                <a:spcPts val="0"/>
              </a:spcBef>
              <a:spcAft>
                <a:spcPts val="0"/>
              </a:spcAft>
              <a:buSzPts val="2400"/>
              <a:buChar char="●"/>
            </a:pPr>
            <a:r>
              <a:rPr lang="en" sz="2400"/>
              <a:t>Used Ariane 4 code</a:t>
            </a:r>
            <a:endParaRPr sz="2400"/>
          </a:p>
        </p:txBody>
      </p:sp>
      <p:pic>
        <p:nvPicPr>
          <p:cNvPr id="121" name="Google Shape;121;p16"/>
          <p:cNvPicPr preferRelativeResize="0"/>
          <p:nvPr/>
        </p:nvPicPr>
        <p:blipFill rotWithShape="1">
          <a:blip r:embed="rId3">
            <a:alphaModFix/>
          </a:blip>
          <a:srcRect/>
          <a:stretch/>
        </p:blipFill>
        <p:spPr>
          <a:xfrm>
            <a:off x="5748250" y="995375"/>
            <a:ext cx="3314650" cy="2544250"/>
          </a:xfrm>
          <a:prstGeom prst="rect">
            <a:avLst/>
          </a:prstGeom>
          <a:noFill/>
          <a:ln>
            <a:noFill/>
          </a:ln>
        </p:spPr>
      </p:pic>
      <p:pic>
        <p:nvPicPr>
          <p:cNvPr id="122" name="Google Shape;122;p16"/>
          <p:cNvPicPr preferRelativeResize="0"/>
          <p:nvPr/>
        </p:nvPicPr>
        <p:blipFill rotWithShape="1">
          <a:blip r:embed="rId4">
            <a:alphaModFix/>
          </a:blip>
          <a:srcRect/>
          <a:stretch/>
        </p:blipFill>
        <p:spPr>
          <a:xfrm>
            <a:off x="471950" y="3653338"/>
            <a:ext cx="1973825" cy="1242275"/>
          </a:xfrm>
          <a:prstGeom prst="rect">
            <a:avLst/>
          </a:prstGeom>
          <a:noFill/>
          <a:ln>
            <a:noFill/>
          </a:ln>
        </p:spPr>
      </p:pic>
      <p:sp>
        <p:nvSpPr>
          <p:cNvPr id="123" name="Google Shape;123;p16"/>
          <p:cNvSpPr txBox="1"/>
          <p:nvPr/>
        </p:nvSpPr>
        <p:spPr>
          <a:xfrm>
            <a:off x="3022450" y="3898275"/>
            <a:ext cx="2349300" cy="752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 sz="2000" b="1" i="0" u="none" strike="noStrike" cap="none">
                <a:solidFill>
                  <a:schemeClr val="dk1"/>
                </a:solidFill>
                <a:latin typeface="Arial"/>
                <a:ea typeface="Arial"/>
                <a:cs typeface="Arial"/>
                <a:sym typeface="Arial"/>
              </a:rPr>
              <a:t>Loss of guidance &amp; altitude info</a:t>
            </a:r>
            <a:endParaRPr sz="2000" b="1" i="0" u="none" strike="noStrike" cap="none">
              <a:solidFill>
                <a:schemeClr val="dk1"/>
              </a:solidFill>
              <a:latin typeface="Arial"/>
              <a:ea typeface="Arial"/>
              <a:cs typeface="Arial"/>
              <a:sym typeface="Arial"/>
            </a:endParaRPr>
          </a:p>
        </p:txBody>
      </p:sp>
      <p:sp>
        <p:nvSpPr>
          <p:cNvPr id="124" name="Google Shape;124;p16"/>
          <p:cNvSpPr txBox="1"/>
          <p:nvPr/>
        </p:nvSpPr>
        <p:spPr>
          <a:xfrm>
            <a:off x="5890125" y="3898275"/>
            <a:ext cx="2868000" cy="752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 sz="2000" b="1" i="0" u="none" strike="noStrike" cap="none">
                <a:solidFill>
                  <a:schemeClr val="dk1"/>
                </a:solidFill>
                <a:latin typeface="Arial"/>
                <a:ea typeface="Arial"/>
                <a:cs typeface="Arial"/>
                <a:sym typeface="Arial"/>
              </a:rPr>
              <a:t>64-bit FP converted to 16-bit signed integer</a:t>
            </a:r>
            <a:endParaRPr sz="2000" b="1" i="0" u="none" strike="noStrike" cap="none">
              <a:solidFill>
                <a:schemeClr val="dk1"/>
              </a:solidFill>
              <a:latin typeface="Arial"/>
              <a:ea typeface="Arial"/>
              <a:cs typeface="Arial"/>
              <a:sym typeface="Arial"/>
            </a:endParaRPr>
          </a:p>
        </p:txBody>
      </p:sp>
      <p:cxnSp>
        <p:nvCxnSpPr>
          <p:cNvPr id="125" name="Google Shape;125;p16"/>
          <p:cNvCxnSpPr>
            <a:stCxn id="122" idx="3"/>
            <a:endCxn id="123" idx="1"/>
          </p:cNvCxnSpPr>
          <p:nvPr/>
        </p:nvCxnSpPr>
        <p:spPr>
          <a:xfrm>
            <a:off x="2445775" y="4274476"/>
            <a:ext cx="576600" cy="0"/>
          </a:xfrm>
          <a:prstGeom prst="straightConnector1">
            <a:avLst/>
          </a:prstGeom>
          <a:noFill/>
          <a:ln w="38100" cap="flat" cmpd="sng">
            <a:solidFill>
              <a:srgbClr val="6D9EEB"/>
            </a:solidFill>
            <a:prstDash val="solid"/>
            <a:round/>
            <a:headEnd type="none" w="sm" len="sm"/>
            <a:tailEnd type="stealth" w="med" len="med"/>
          </a:ln>
        </p:spPr>
      </p:cxnSp>
      <p:cxnSp>
        <p:nvCxnSpPr>
          <p:cNvPr id="126" name="Google Shape;126;p16"/>
          <p:cNvCxnSpPr>
            <a:stCxn id="123" idx="3"/>
            <a:endCxn id="124" idx="1"/>
          </p:cNvCxnSpPr>
          <p:nvPr/>
        </p:nvCxnSpPr>
        <p:spPr>
          <a:xfrm>
            <a:off x="5371750" y="4274475"/>
            <a:ext cx="518400" cy="0"/>
          </a:xfrm>
          <a:prstGeom prst="straightConnector1">
            <a:avLst/>
          </a:prstGeom>
          <a:noFill/>
          <a:ln w="38100" cap="flat" cmpd="sng">
            <a:solidFill>
              <a:srgbClr val="6D9EEB"/>
            </a:solidFill>
            <a:prstDash val="solid"/>
            <a:round/>
            <a:headEnd type="none" w="sm" len="sm"/>
            <a:tailEnd type="stealth" w="med" len="med"/>
          </a:ln>
        </p:spPr>
      </p:cxnSp>
      <p:pic>
        <p:nvPicPr>
          <p:cNvPr id="127" name="Google Shape;127;p16"/>
          <p:cNvPicPr preferRelativeResize="0"/>
          <p:nvPr/>
        </p:nvPicPr>
        <p:blipFill rotWithShape="1">
          <a:blip r:embed="rId5">
            <a:alphaModFix/>
          </a:blip>
          <a:srcRect/>
          <a:stretch/>
        </p:blipFill>
        <p:spPr>
          <a:xfrm rot="-939015">
            <a:off x="1641781" y="606734"/>
            <a:ext cx="5739537" cy="3729156"/>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7"/>
                                        </p:tgtEl>
                                        <p:attrNameLst>
                                          <p:attrName>style.visibility</p:attrName>
                                        </p:attrNameLst>
                                      </p:cBhvr>
                                      <p:to>
                                        <p:strVal val="visible"/>
                                      </p:to>
                                    </p:set>
                                    <p:animEffect transition="in" filter="fade">
                                      <p:cBhvr>
                                        <p:cTn id="7" dur="1000"/>
                                        <p:tgtEl>
                                          <p:spTgt spid="12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7"/>
                                        </p:tgtEl>
                                        <p:attrNameLst>
                                          <p:attrName>style.visibility</p:attrName>
                                        </p:attrNameLst>
                                      </p:cBhvr>
                                      <p:to>
                                        <p:strVal val="visible"/>
                                      </p:to>
                                    </p:set>
                                    <p:animEffect transition="in" filter="fade">
                                      <p:cBhvr>
                                        <p:cTn id="12" dur="1000"/>
                                        <p:tgtEl>
                                          <p:spTgt spid="1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Shape 131"/>
        <p:cNvGrpSpPr/>
        <p:nvPr/>
      </p:nvGrpSpPr>
      <p:grpSpPr>
        <a:xfrm>
          <a:off x="0" y="0"/>
          <a:ext cx="0" cy="0"/>
          <a:chOff x="0" y="0"/>
          <a:chExt cx="0" cy="0"/>
        </a:xfrm>
      </p:grpSpPr>
      <p:sp>
        <p:nvSpPr>
          <p:cNvPr id="132" name="Google Shape;132;p1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Where are you?</a:t>
            </a:r>
            <a:endParaRPr/>
          </a:p>
        </p:txBody>
      </p:sp>
      <p:grpSp>
        <p:nvGrpSpPr>
          <p:cNvPr id="133" name="Google Shape;133;p17"/>
          <p:cNvGrpSpPr/>
          <p:nvPr/>
        </p:nvGrpSpPr>
        <p:grpSpPr>
          <a:xfrm>
            <a:off x="84600" y="681300"/>
            <a:ext cx="8602200" cy="3814500"/>
            <a:chOff x="84600" y="681300"/>
            <a:chExt cx="8602200" cy="3814500"/>
          </a:xfrm>
        </p:grpSpPr>
        <p:sp>
          <p:nvSpPr>
            <p:cNvPr id="134" name="Google Shape;134;p17"/>
            <p:cNvSpPr txBox="1"/>
            <p:nvPr/>
          </p:nvSpPr>
          <p:spPr>
            <a:xfrm>
              <a:off x="84600" y="2156100"/>
              <a:ext cx="2049000" cy="8313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2100"/>
                <a:buFont typeface="Arial"/>
                <a:buNone/>
              </a:pPr>
              <a:r>
                <a:rPr lang="en" sz="2100" b="0" i="0" u="none" strike="noStrike" cap="none">
                  <a:solidFill>
                    <a:srgbClr val="CC0000"/>
                  </a:solidFill>
                  <a:latin typeface="Merriweather"/>
                  <a:ea typeface="Merriweather"/>
                  <a:cs typeface="Merriweather"/>
                  <a:sym typeface="Merriweather"/>
                </a:rPr>
                <a:t>Software</a:t>
              </a:r>
              <a:br>
                <a:rPr lang="en" sz="2100" b="0" i="0" u="none" strike="noStrike" cap="none">
                  <a:solidFill>
                    <a:srgbClr val="CC0000"/>
                  </a:solidFill>
                  <a:latin typeface="Merriweather"/>
                  <a:ea typeface="Merriweather"/>
                  <a:cs typeface="Merriweather"/>
                  <a:sym typeface="Merriweather"/>
                </a:rPr>
              </a:br>
              <a:r>
                <a:rPr lang="en" sz="2100" b="0" i="0" u="none" strike="noStrike" cap="none">
                  <a:solidFill>
                    <a:srgbClr val="CC0000"/>
                  </a:solidFill>
                  <a:latin typeface="Merriweather"/>
                  <a:ea typeface="Merriweather"/>
                  <a:cs typeface="Merriweather"/>
                  <a:sym typeface="Merriweather"/>
                </a:rPr>
                <a:t>Engineering</a:t>
              </a:r>
              <a:endParaRPr sz="2100" b="0" i="0" u="none" strike="noStrike" cap="none">
                <a:solidFill>
                  <a:srgbClr val="CC0000"/>
                </a:solidFill>
                <a:latin typeface="Merriweather"/>
                <a:ea typeface="Merriweather"/>
                <a:cs typeface="Merriweather"/>
                <a:sym typeface="Merriweather"/>
              </a:endParaRPr>
            </a:p>
          </p:txBody>
        </p:sp>
        <p:sp>
          <p:nvSpPr>
            <p:cNvPr id="135" name="Google Shape;135;p17"/>
            <p:cNvSpPr txBox="1"/>
            <p:nvPr/>
          </p:nvSpPr>
          <p:spPr>
            <a:xfrm>
              <a:off x="6858000" y="2235300"/>
              <a:ext cx="1828800" cy="5079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2100"/>
                <a:buFont typeface="Arial"/>
                <a:buNone/>
              </a:pPr>
              <a:r>
                <a:rPr lang="en" sz="2100" b="0" i="0" u="none" strike="noStrike" cap="none">
                  <a:solidFill>
                    <a:srgbClr val="1155CC"/>
                  </a:solidFill>
                  <a:latin typeface="Merriweather"/>
                  <a:ea typeface="Merriweather"/>
                  <a:cs typeface="Merriweather"/>
                  <a:sym typeface="Merriweather"/>
                </a:rPr>
                <a:t>Research</a:t>
              </a:r>
              <a:endParaRPr sz="2100" b="0" i="0" u="none" strike="noStrike" cap="none">
                <a:solidFill>
                  <a:srgbClr val="1155CC"/>
                </a:solidFill>
                <a:latin typeface="Merriweather"/>
                <a:ea typeface="Merriweather"/>
                <a:cs typeface="Merriweather"/>
                <a:sym typeface="Merriweather"/>
              </a:endParaRPr>
            </a:p>
          </p:txBody>
        </p:sp>
        <p:cxnSp>
          <p:nvCxnSpPr>
            <p:cNvPr id="136" name="Google Shape;136;p17"/>
            <p:cNvCxnSpPr/>
            <p:nvPr/>
          </p:nvCxnSpPr>
          <p:spPr>
            <a:xfrm>
              <a:off x="2133600" y="2514600"/>
              <a:ext cx="2362200" cy="0"/>
            </a:xfrm>
            <a:prstGeom prst="straightConnector1">
              <a:avLst/>
            </a:prstGeom>
            <a:noFill/>
            <a:ln w="38100" cap="flat" cmpd="sng">
              <a:solidFill>
                <a:srgbClr val="CC0000"/>
              </a:solidFill>
              <a:prstDash val="solid"/>
              <a:round/>
              <a:headEnd type="oval" w="med" len="med"/>
              <a:tailEnd type="none" w="sm" len="sm"/>
            </a:ln>
          </p:spPr>
        </p:cxnSp>
        <p:cxnSp>
          <p:nvCxnSpPr>
            <p:cNvPr id="137" name="Google Shape;137;p17"/>
            <p:cNvCxnSpPr/>
            <p:nvPr/>
          </p:nvCxnSpPr>
          <p:spPr>
            <a:xfrm rot="10800000">
              <a:off x="4495800" y="2514600"/>
              <a:ext cx="2362200" cy="0"/>
            </a:xfrm>
            <a:prstGeom prst="straightConnector1">
              <a:avLst/>
            </a:prstGeom>
            <a:noFill/>
            <a:ln w="38100" cap="flat" cmpd="sng">
              <a:solidFill>
                <a:srgbClr val="1155CC"/>
              </a:solidFill>
              <a:prstDash val="solid"/>
              <a:round/>
              <a:headEnd type="oval" w="med" len="med"/>
              <a:tailEnd type="none" w="sm" len="sm"/>
            </a:ln>
          </p:spPr>
        </p:cxnSp>
        <p:sp>
          <p:nvSpPr>
            <p:cNvPr id="138" name="Google Shape;138;p17"/>
            <p:cNvSpPr txBox="1"/>
            <p:nvPr/>
          </p:nvSpPr>
          <p:spPr>
            <a:xfrm>
              <a:off x="4800600" y="3657600"/>
              <a:ext cx="17526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 sz="1800" b="0" i="0" u="none" strike="noStrike" cap="none">
                  <a:solidFill>
                    <a:schemeClr val="dk1"/>
                  </a:solidFill>
                  <a:latin typeface="Merriweather"/>
                  <a:ea typeface="Merriweather"/>
                  <a:cs typeface="Merriweather"/>
                  <a:sym typeface="Merriweather"/>
                </a:rPr>
                <a:t>Researcher</a:t>
              </a:r>
              <a:br>
                <a:rPr lang="en" sz="1800" b="0" i="0" u="none" strike="noStrike" cap="none">
                  <a:solidFill>
                    <a:schemeClr val="dk1"/>
                  </a:solidFill>
                  <a:latin typeface="Merriweather"/>
                  <a:ea typeface="Merriweather"/>
                  <a:cs typeface="Merriweather"/>
                  <a:sym typeface="Merriweather"/>
                </a:rPr>
              </a:br>
              <a:r>
                <a:rPr lang="en" sz="1800" b="0" i="0" u="none" strike="noStrike" cap="none">
                  <a:solidFill>
                    <a:schemeClr val="dk1"/>
                  </a:solidFill>
                  <a:latin typeface="Merriweather"/>
                  <a:ea typeface="Merriweather"/>
                  <a:cs typeface="Merriweather"/>
                  <a:sym typeface="Merriweather"/>
                </a:rPr>
                <a:t>developer</a:t>
              </a:r>
              <a:endParaRPr sz="1800" b="0" i="0" u="none" strike="noStrike" cap="none">
                <a:solidFill>
                  <a:schemeClr val="dk1"/>
                </a:solidFill>
                <a:latin typeface="Merriweather"/>
                <a:ea typeface="Merriweather"/>
                <a:cs typeface="Merriweather"/>
                <a:sym typeface="Merriweather"/>
              </a:endParaRPr>
            </a:p>
          </p:txBody>
        </p:sp>
        <p:sp>
          <p:nvSpPr>
            <p:cNvPr id="139" name="Google Shape;139;p17"/>
            <p:cNvSpPr txBox="1"/>
            <p:nvPr/>
          </p:nvSpPr>
          <p:spPr>
            <a:xfrm>
              <a:off x="5867400" y="681300"/>
              <a:ext cx="1752600" cy="4617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 sz="1800" b="0" i="0" u="none" strike="noStrike" cap="none">
                  <a:solidFill>
                    <a:schemeClr val="dk1"/>
                  </a:solidFill>
                  <a:latin typeface="Merriweather"/>
                  <a:ea typeface="Merriweather"/>
                  <a:cs typeface="Merriweather"/>
                  <a:sym typeface="Merriweather"/>
                </a:rPr>
                <a:t>Researcher</a:t>
              </a:r>
              <a:endParaRPr sz="1800" b="0" i="0" u="none" strike="noStrike" cap="none">
                <a:solidFill>
                  <a:schemeClr val="dk1"/>
                </a:solidFill>
                <a:latin typeface="Merriweather"/>
                <a:ea typeface="Merriweather"/>
                <a:cs typeface="Merriweather"/>
                <a:sym typeface="Merriweather"/>
              </a:endParaRPr>
            </a:p>
          </p:txBody>
        </p:sp>
        <p:sp>
          <p:nvSpPr>
            <p:cNvPr id="140" name="Google Shape;140;p17"/>
            <p:cNvSpPr txBox="1"/>
            <p:nvPr/>
          </p:nvSpPr>
          <p:spPr>
            <a:xfrm>
              <a:off x="1371600" y="3756900"/>
              <a:ext cx="17526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 sz="1800" b="0" i="0" u="none" strike="noStrike" cap="none">
                  <a:solidFill>
                    <a:schemeClr val="dk1"/>
                  </a:solidFill>
                  <a:latin typeface="Merriweather"/>
                  <a:ea typeface="Merriweather"/>
                  <a:cs typeface="Merriweather"/>
                  <a:sym typeface="Merriweather"/>
                </a:rPr>
                <a:t>Software Engineer</a:t>
              </a:r>
              <a:endParaRPr sz="1800" b="0" i="0" u="none" strike="noStrike" cap="none">
                <a:solidFill>
                  <a:schemeClr val="dk1"/>
                </a:solidFill>
                <a:latin typeface="Merriweather"/>
                <a:ea typeface="Merriweather"/>
                <a:cs typeface="Merriweather"/>
                <a:sym typeface="Merriweather"/>
              </a:endParaRPr>
            </a:p>
          </p:txBody>
        </p:sp>
        <p:cxnSp>
          <p:nvCxnSpPr>
            <p:cNvPr id="141" name="Google Shape;141;p17"/>
            <p:cNvCxnSpPr/>
            <p:nvPr/>
          </p:nvCxnSpPr>
          <p:spPr>
            <a:xfrm rot="10800000">
              <a:off x="2209800" y="2819400"/>
              <a:ext cx="0" cy="838200"/>
            </a:xfrm>
            <a:prstGeom prst="straightConnector1">
              <a:avLst/>
            </a:prstGeom>
            <a:noFill/>
            <a:ln w="28575" cap="flat" cmpd="sng">
              <a:solidFill>
                <a:schemeClr val="dk1"/>
              </a:solidFill>
              <a:prstDash val="solid"/>
              <a:round/>
              <a:headEnd type="none" w="sm" len="sm"/>
              <a:tailEnd type="triangle" w="med" len="med"/>
            </a:ln>
          </p:spPr>
        </p:cxnSp>
        <p:cxnSp>
          <p:nvCxnSpPr>
            <p:cNvPr id="142" name="Google Shape;142;p17"/>
            <p:cNvCxnSpPr/>
            <p:nvPr/>
          </p:nvCxnSpPr>
          <p:spPr>
            <a:xfrm rot="10800000">
              <a:off x="5638800" y="2743200"/>
              <a:ext cx="0" cy="838200"/>
            </a:xfrm>
            <a:prstGeom prst="straightConnector1">
              <a:avLst/>
            </a:prstGeom>
            <a:noFill/>
            <a:ln w="28575" cap="flat" cmpd="sng">
              <a:solidFill>
                <a:schemeClr val="dk1"/>
              </a:solidFill>
              <a:prstDash val="solid"/>
              <a:round/>
              <a:headEnd type="none" w="sm" len="sm"/>
              <a:tailEnd type="triangle" w="med" len="med"/>
            </a:ln>
          </p:spPr>
        </p:cxnSp>
        <p:cxnSp>
          <p:nvCxnSpPr>
            <p:cNvPr id="143" name="Google Shape;143;p17"/>
            <p:cNvCxnSpPr/>
            <p:nvPr/>
          </p:nvCxnSpPr>
          <p:spPr>
            <a:xfrm>
              <a:off x="6781800" y="1219200"/>
              <a:ext cx="0" cy="990600"/>
            </a:xfrm>
            <a:prstGeom prst="straightConnector1">
              <a:avLst/>
            </a:prstGeom>
            <a:noFill/>
            <a:ln w="28575" cap="flat" cmpd="sng">
              <a:solidFill>
                <a:schemeClr val="dk1"/>
              </a:solidFill>
              <a:prstDash val="solid"/>
              <a:round/>
              <a:headEnd type="none" w="sm" len="sm"/>
              <a:tailEnd type="triangle" w="med" len="med"/>
            </a:ln>
          </p:spPr>
        </p:cxn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Shape 147"/>
        <p:cNvGrpSpPr/>
        <p:nvPr/>
      </p:nvGrpSpPr>
      <p:grpSpPr>
        <a:xfrm>
          <a:off x="0" y="0"/>
          <a:ext cx="0" cy="0"/>
          <a:chOff x="0" y="0"/>
          <a:chExt cx="0" cy="0"/>
        </a:xfrm>
      </p:grpSpPr>
      <p:sp>
        <p:nvSpPr>
          <p:cNvPr id="148" name="Google Shape;148;p1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What's the story?</a:t>
            </a:r>
            <a:endParaRPr/>
          </a:p>
        </p:txBody>
      </p:sp>
      <p:sp>
        <p:nvSpPr>
          <p:cNvPr id="149" name="Google Shape;149;p18"/>
          <p:cNvSpPr txBox="1">
            <a:spLocks noGrp="1"/>
          </p:cNvSpPr>
          <p:nvPr>
            <p:ph type="body" idx="1"/>
          </p:nvPr>
        </p:nvSpPr>
        <p:spPr>
          <a:xfrm>
            <a:off x="311700" y="1152475"/>
            <a:ext cx="8520600" cy="39021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SzPts val="1800"/>
              <a:buChar char="●"/>
            </a:pPr>
            <a:r>
              <a:rPr lang="en" b="1">
                <a:solidFill>
                  <a:srgbClr val="FF9900"/>
                </a:solidFill>
              </a:rPr>
              <a:t>RSE community - and demands on it - is growing</a:t>
            </a:r>
            <a:endParaRPr b="1">
              <a:solidFill>
                <a:srgbClr val="FF9900"/>
              </a:solidFill>
            </a:endParaRPr>
          </a:p>
          <a:p>
            <a:pPr marL="914400" lvl="1" indent="-317500" algn="l" rtl="0">
              <a:lnSpc>
                <a:spcPct val="115000"/>
              </a:lnSpc>
              <a:spcBef>
                <a:spcPts val="0"/>
              </a:spcBef>
              <a:spcAft>
                <a:spcPts val="0"/>
              </a:spcAft>
              <a:buSzPts val="1400"/>
              <a:buChar char="○"/>
            </a:pPr>
            <a:r>
              <a:rPr lang="en"/>
              <a:t>Need for further upskilling</a:t>
            </a:r>
            <a:endParaRPr/>
          </a:p>
          <a:p>
            <a:pPr marL="914400" lvl="1" indent="-317500" algn="l" rtl="0">
              <a:lnSpc>
                <a:spcPct val="115000"/>
              </a:lnSpc>
              <a:spcBef>
                <a:spcPts val="0"/>
              </a:spcBef>
              <a:spcAft>
                <a:spcPts val="0"/>
              </a:spcAft>
              <a:buSzPts val="1400"/>
              <a:buChar char="○"/>
            </a:pPr>
            <a:r>
              <a:rPr lang="en"/>
              <a:t>Clear gaps in training provision</a:t>
            </a:r>
            <a:endParaRPr/>
          </a:p>
          <a:p>
            <a:pPr marL="457200" lvl="0" indent="-342900" algn="l" rtl="0">
              <a:lnSpc>
                <a:spcPct val="115000"/>
              </a:lnSpc>
              <a:spcBef>
                <a:spcPts val="0"/>
              </a:spcBef>
              <a:spcAft>
                <a:spcPts val="0"/>
              </a:spcAft>
              <a:buSzPts val="1800"/>
              <a:buChar char="●"/>
            </a:pPr>
            <a:r>
              <a:rPr lang="en" b="1">
                <a:solidFill>
                  <a:srgbClr val="FF9900"/>
                </a:solidFill>
              </a:rPr>
              <a:t>May 2020 - Institute develops new intermediate course</a:t>
            </a:r>
            <a:endParaRPr b="1">
              <a:solidFill>
                <a:srgbClr val="FF9900"/>
              </a:solidFill>
            </a:endParaRPr>
          </a:p>
          <a:p>
            <a:pPr marL="914400" lvl="1" indent="-317500" algn="l" rtl="0">
              <a:lnSpc>
                <a:spcPct val="115000"/>
              </a:lnSpc>
              <a:spcBef>
                <a:spcPts val="0"/>
              </a:spcBef>
              <a:spcAft>
                <a:spcPts val="0"/>
              </a:spcAft>
              <a:buSzPts val="1400"/>
              <a:buChar char="○"/>
            </a:pPr>
            <a:r>
              <a:rPr lang="en"/>
              <a:t>Previous initiatives pointed to key upskilling areas</a:t>
            </a:r>
            <a:endParaRPr/>
          </a:p>
          <a:p>
            <a:pPr marL="914400" lvl="1" indent="-317500" algn="l" rtl="0">
              <a:lnSpc>
                <a:spcPct val="115000"/>
              </a:lnSpc>
              <a:spcBef>
                <a:spcPts val="0"/>
              </a:spcBef>
              <a:spcAft>
                <a:spcPts val="0"/>
              </a:spcAft>
              <a:buSzPts val="1400"/>
              <a:buChar char="○"/>
            </a:pPr>
            <a:r>
              <a:rPr lang="en"/>
              <a:t>Taking into account training delivery constraints</a:t>
            </a:r>
            <a:br>
              <a:rPr lang="en"/>
            </a:br>
            <a:endParaRPr/>
          </a:p>
          <a:p>
            <a:pPr marL="457200" lvl="0" indent="-342900" algn="l" rtl="0">
              <a:lnSpc>
                <a:spcPct val="115000"/>
              </a:lnSpc>
              <a:spcBef>
                <a:spcPts val="0"/>
              </a:spcBef>
              <a:spcAft>
                <a:spcPts val="0"/>
              </a:spcAft>
              <a:buSzPts val="1800"/>
              <a:buChar char="●"/>
            </a:pPr>
            <a:r>
              <a:rPr lang="en" b="1">
                <a:solidFill>
                  <a:srgbClr val="FF9900"/>
                </a:solidFill>
              </a:rPr>
              <a:t>March, April, July 2021 - internal and external pilots</a:t>
            </a:r>
            <a:endParaRPr/>
          </a:p>
          <a:p>
            <a:pPr marL="457200" lvl="0" indent="-342900" algn="l" rtl="0">
              <a:lnSpc>
                <a:spcPct val="115000"/>
              </a:lnSpc>
              <a:spcBef>
                <a:spcPts val="0"/>
              </a:spcBef>
              <a:spcAft>
                <a:spcPts val="0"/>
              </a:spcAft>
              <a:buSzPts val="1800"/>
              <a:buChar char="●"/>
            </a:pPr>
            <a:r>
              <a:rPr lang="en" b="1">
                <a:solidFill>
                  <a:srgbClr val="FF9900"/>
                </a:solidFill>
              </a:rPr>
              <a:t>July - October 2021 - refinement, Carpentry Incubator</a:t>
            </a:r>
            <a:endParaRPr b="1">
              <a:solidFill>
                <a:srgbClr val="FF9900"/>
              </a:solidFill>
            </a:endParaRPr>
          </a:p>
          <a:p>
            <a:pPr marL="457200" lvl="0" indent="-342900" algn="l" rtl="0">
              <a:lnSpc>
                <a:spcPct val="115000"/>
              </a:lnSpc>
              <a:spcBef>
                <a:spcPts val="0"/>
              </a:spcBef>
              <a:spcAft>
                <a:spcPts val="0"/>
              </a:spcAft>
              <a:buSzPts val="1800"/>
              <a:buChar char="●"/>
            </a:pPr>
            <a:r>
              <a:rPr lang="en" b="1">
                <a:solidFill>
                  <a:srgbClr val="FF9900"/>
                </a:solidFill>
              </a:rPr>
              <a:t>Dec 2021 - refinement, move to beta</a:t>
            </a:r>
            <a:br>
              <a:rPr lang="en" b="1">
                <a:solidFill>
                  <a:srgbClr val="FF9900"/>
                </a:solidFill>
              </a:rPr>
            </a:br>
            <a:endParaRPr b="1">
              <a:solidFill>
                <a:srgbClr val="FF9900"/>
              </a:solidFill>
            </a:endParaRPr>
          </a:p>
          <a:p>
            <a:pPr marL="457200" lvl="0" indent="-342900" algn="l" rtl="0">
              <a:lnSpc>
                <a:spcPct val="115000"/>
              </a:lnSpc>
              <a:spcBef>
                <a:spcPts val="0"/>
              </a:spcBef>
              <a:spcAft>
                <a:spcPts val="0"/>
              </a:spcAft>
              <a:buSzPts val="1800"/>
              <a:buChar char="●"/>
            </a:pPr>
            <a:r>
              <a:rPr lang="en" b="1">
                <a:solidFill>
                  <a:srgbClr val="FF9900"/>
                </a:solidFill>
              </a:rPr>
              <a:t>Beyond - academic &amp; industrial workshops, general reuse</a:t>
            </a:r>
            <a:endParaRPr b="1">
              <a:solidFill>
                <a:srgbClr val="FF9900"/>
              </a:solidFill>
            </a:endParaRPr>
          </a:p>
        </p:txBody>
      </p:sp>
      <p:sp>
        <p:nvSpPr>
          <p:cNvPr id="150" name="Google Shape;150;p18"/>
          <p:cNvSpPr txBox="1"/>
          <p:nvPr/>
        </p:nvSpPr>
        <p:spPr>
          <a:xfrm>
            <a:off x="7457550" y="1966950"/>
            <a:ext cx="15462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 sz="1600" b="1" i="1" u="none" strike="noStrike" cap="none">
                <a:solidFill>
                  <a:schemeClr val="accent5"/>
                </a:solidFill>
                <a:latin typeface="Arial"/>
                <a:ea typeface="Arial"/>
                <a:cs typeface="Arial"/>
                <a:sym typeface="Arial"/>
              </a:rPr>
              <a:t>Pre-alpha</a:t>
            </a:r>
            <a:endParaRPr sz="1600" b="1" i="1" u="none" strike="noStrike" cap="none">
              <a:solidFill>
                <a:schemeClr val="accent5"/>
              </a:solidFill>
              <a:latin typeface="Arial"/>
              <a:ea typeface="Arial"/>
              <a:cs typeface="Arial"/>
              <a:sym typeface="Arial"/>
            </a:endParaRPr>
          </a:p>
        </p:txBody>
      </p:sp>
      <p:sp>
        <p:nvSpPr>
          <p:cNvPr id="151" name="Google Shape;151;p18"/>
          <p:cNvSpPr txBox="1"/>
          <p:nvPr/>
        </p:nvSpPr>
        <p:spPr>
          <a:xfrm>
            <a:off x="7457550" y="3352800"/>
            <a:ext cx="15462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 sz="1600" b="1" i="1" u="none" strike="noStrike" cap="none">
                <a:solidFill>
                  <a:schemeClr val="accent5"/>
                </a:solidFill>
                <a:latin typeface="Arial"/>
                <a:ea typeface="Arial"/>
                <a:cs typeface="Arial"/>
                <a:sym typeface="Arial"/>
              </a:rPr>
              <a:t>Alpha</a:t>
            </a:r>
            <a:endParaRPr sz="1600" b="1" i="1" u="none" strike="noStrike" cap="none">
              <a:solidFill>
                <a:schemeClr val="accent5"/>
              </a:solidFill>
              <a:latin typeface="Arial"/>
              <a:ea typeface="Arial"/>
              <a:cs typeface="Arial"/>
              <a:sym typeface="Arial"/>
            </a:endParaRPr>
          </a:p>
        </p:txBody>
      </p:sp>
      <p:sp>
        <p:nvSpPr>
          <p:cNvPr id="152" name="Google Shape;152;p18"/>
          <p:cNvSpPr txBox="1"/>
          <p:nvPr/>
        </p:nvSpPr>
        <p:spPr>
          <a:xfrm>
            <a:off x="7457550" y="3657600"/>
            <a:ext cx="15462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 sz="1600" b="1" i="1" u="none" strike="noStrike" cap="none">
                <a:solidFill>
                  <a:schemeClr val="accent5"/>
                </a:solidFill>
                <a:latin typeface="Arial"/>
                <a:ea typeface="Arial"/>
                <a:cs typeface="Arial"/>
                <a:sym typeface="Arial"/>
              </a:rPr>
              <a:t>Beta - stable</a:t>
            </a:r>
            <a:endParaRPr sz="1600" b="1" i="1" u="none" strike="noStrike" cap="none">
              <a:solidFill>
                <a:schemeClr val="accent5"/>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Shape 156"/>
        <p:cNvGrpSpPr/>
        <p:nvPr/>
      </p:nvGrpSpPr>
      <p:grpSpPr>
        <a:xfrm>
          <a:off x="0" y="0"/>
          <a:ext cx="0" cy="0"/>
          <a:chOff x="0" y="0"/>
          <a:chExt cx="0" cy="0"/>
        </a:xfrm>
      </p:grpSpPr>
      <p:sp>
        <p:nvSpPr>
          <p:cNvPr id="157" name="Google Shape;157;p19"/>
          <p:cNvSpPr txBox="1">
            <a:spLocks noGrp="1"/>
          </p:cNvSpPr>
          <p:nvPr>
            <p:ph type="title"/>
          </p:nvPr>
        </p:nvSpPr>
        <p:spPr>
          <a:xfrm>
            <a:off x="311700" y="1402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Zoom etiquette &amp; instructions</a:t>
            </a:r>
            <a:endParaRPr/>
          </a:p>
          <a:p>
            <a:pPr marL="0" lvl="0" indent="0" algn="l" rtl="0">
              <a:lnSpc>
                <a:spcPct val="100000"/>
              </a:lnSpc>
              <a:spcBef>
                <a:spcPts val="0"/>
              </a:spcBef>
              <a:spcAft>
                <a:spcPts val="0"/>
              </a:spcAft>
              <a:buSzPts val="2800"/>
              <a:buNone/>
            </a:pPr>
            <a:endParaRPr/>
          </a:p>
        </p:txBody>
      </p:sp>
      <p:sp>
        <p:nvSpPr>
          <p:cNvPr id="158" name="Google Shape;158;p19"/>
          <p:cNvSpPr txBox="1">
            <a:spLocks noGrp="1"/>
          </p:cNvSpPr>
          <p:nvPr>
            <p:ph type="body" idx="1"/>
          </p:nvPr>
        </p:nvSpPr>
        <p:spPr>
          <a:xfrm>
            <a:off x="311700" y="691650"/>
            <a:ext cx="8520600" cy="43350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Clr>
                <a:srgbClr val="ADADAD"/>
              </a:buClr>
              <a:buSzPts val="1800"/>
              <a:buChar char="●"/>
            </a:pPr>
            <a:r>
              <a:rPr lang="en" b="1"/>
              <a:t>Rename yourselves to use at least your first name</a:t>
            </a:r>
            <a:endParaRPr b="1"/>
          </a:p>
          <a:p>
            <a:pPr marL="457200" lvl="0" indent="-342900" algn="l" rtl="0">
              <a:lnSpc>
                <a:spcPct val="115000"/>
              </a:lnSpc>
              <a:spcBef>
                <a:spcPts val="0"/>
              </a:spcBef>
              <a:spcAft>
                <a:spcPts val="0"/>
              </a:spcAft>
              <a:buClr>
                <a:srgbClr val="ADADAD"/>
              </a:buClr>
              <a:buSzPts val="1800"/>
              <a:buChar char="●"/>
            </a:pPr>
            <a:r>
              <a:rPr lang="en" b="1"/>
              <a:t>Mute yourselves unless speaking  &amp; share video if you like</a:t>
            </a:r>
            <a:endParaRPr b="1"/>
          </a:p>
          <a:p>
            <a:pPr marL="457200" lvl="0" indent="-342900" algn="l" rtl="0">
              <a:lnSpc>
                <a:spcPct val="115000"/>
              </a:lnSpc>
              <a:spcBef>
                <a:spcPts val="0"/>
              </a:spcBef>
              <a:spcAft>
                <a:spcPts val="0"/>
              </a:spcAft>
              <a:buClr>
                <a:srgbClr val="ADADAD"/>
              </a:buClr>
              <a:buSzPts val="1800"/>
              <a:buChar char="●"/>
            </a:pPr>
            <a:r>
              <a:rPr lang="en" b="1"/>
              <a:t>If you need to step out at any time, please feel free to do so!</a:t>
            </a:r>
            <a:br>
              <a:rPr lang="en"/>
            </a:br>
            <a:endParaRPr sz="800"/>
          </a:p>
          <a:p>
            <a:pPr marL="457200" lvl="0" indent="-342900" algn="l" rtl="0">
              <a:lnSpc>
                <a:spcPct val="115000"/>
              </a:lnSpc>
              <a:spcBef>
                <a:spcPts val="0"/>
              </a:spcBef>
              <a:spcAft>
                <a:spcPts val="0"/>
              </a:spcAft>
              <a:buClr>
                <a:srgbClr val="ADADAD"/>
              </a:buClr>
              <a:buSzPts val="1800"/>
              <a:buChar char="●"/>
            </a:pPr>
            <a:r>
              <a:rPr lang="en" b="1">
                <a:solidFill>
                  <a:schemeClr val="accent4"/>
                </a:solidFill>
              </a:rPr>
              <a:t>Main Zoom room</a:t>
            </a:r>
            <a:endParaRPr b="1">
              <a:solidFill>
                <a:schemeClr val="accent4"/>
              </a:solidFill>
            </a:endParaRPr>
          </a:p>
          <a:p>
            <a:pPr marL="914400" lvl="1" indent="-317500" algn="l" rtl="0">
              <a:lnSpc>
                <a:spcPct val="115000"/>
              </a:lnSpc>
              <a:spcBef>
                <a:spcPts val="0"/>
              </a:spcBef>
              <a:spcAft>
                <a:spcPts val="0"/>
              </a:spcAft>
              <a:buClr>
                <a:srgbClr val="ADADAD"/>
              </a:buClr>
              <a:buSzPts val="1400"/>
              <a:buChar char="○"/>
            </a:pPr>
            <a:r>
              <a:rPr lang="en" b="1">
                <a:solidFill>
                  <a:srgbClr val="ADADAD"/>
                </a:solidFill>
              </a:rPr>
              <a:t>Zoom</a:t>
            </a:r>
            <a:r>
              <a:rPr lang="en">
                <a:solidFill>
                  <a:srgbClr val="ADADAD"/>
                </a:solidFill>
              </a:rPr>
              <a:t> </a:t>
            </a:r>
            <a:r>
              <a:rPr lang="en" b="1">
                <a:solidFill>
                  <a:srgbClr val="ADADAD"/>
                </a:solidFill>
              </a:rPr>
              <a:t>Reactions</a:t>
            </a:r>
            <a:r>
              <a:rPr lang="en">
                <a:solidFill>
                  <a:srgbClr val="ADADAD"/>
                </a:solidFill>
              </a:rPr>
              <a:t> (yes/no indicators) - to get feedback from you about your progress when in main Zoom room</a:t>
            </a:r>
            <a:endParaRPr>
              <a:solidFill>
                <a:srgbClr val="ADADAD"/>
              </a:solidFill>
            </a:endParaRPr>
          </a:p>
          <a:p>
            <a:pPr marL="914400" lvl="1" indent="-317500" algn="l" rtl="0">
              <a:lnSpc>
                <a:spcPct val="115000"/>
              </a:lnSpc>
              <a:spcBef>
                <a:spcPts val="0"/>
              </a:spcBef>
              <a:spcAft>
                <a:spcPts val="0"/>
              </a:spcAft>
              <a:buClr>
                <a:srgbClr val="ADADAD"/>
              </a:buClr>
              <a:buSzPts val="1400"/>
              <a:buChar char="○"/>
            </a:pPr>
            <a:r>
              <a:rPr lang="en" b="1">
                <a:solidFill>
                  <a:srgbClr val="ADADAD"/>
                </a:solidFill>
              </a:rPr>
              <a:t>Ask questions at any time!</a:t>
            </a:r>
            <a:br>
              <a:rPr lang="en" b="1">
                <a:solidFill>
                  <a:srgbClr val="FF9900"/>
                </a:solidFill>
              </a:rPr>
            </a:br>
            <a:endParaRPr sz="800" b="1">
              <a:solidFill>
                <a:srgbClr val="FF9900"/>
              </a:solidFill>
            </a:endParaRPr>
          </a:p>
          <a:p>
            <a:pPr marL="457200" lvl="0" indent="-342900" algn="l" rtl="0">
              <a:lnSpc>
                <a:spcPct val="115000"/>
              </a:lnSpc>
              <a:spcBef>
                <a:spcPts val="0"/>
              </a:spcBef>
              <a:spcAft>
                <a:spcPts val="0"/>
              </a:spcAft>
              <a:buClr>
                <a:srgbClr val="ADADAD"/>
              </a:buClr>
              <a:buSzPts val="1800"/>
              <a:buChar char="●"/>
            </a:pPr>
            <a:r>
              <a:rPr lang="en" b="1">
                <a:solidFill>
                  <a:srgbClr val="FF9900"/>
                </a:solidFill>
              </a:rPr>
              <a:t>Breakout rooms</a:t>
            </a:r>
            <a:endParaRPr b="1">
              <a:solidFill>
                <a:srgbClr val="FF9900"/>
              </a:solidFill>
            </a:endParaRPr>
          </a:p>
          <a:p>
            <a:pPr marL="914400" lvl="1" indent="-317500" algn="l" rtl="0">
              <a:lnSpc>
                <a:spcPct val="115000"/>
              </a:lnSpc>
              <a:spcBef>
                <a:spcPts val="0"/>
              </a:spcBef>
              <a:spcAft>
                <a:spcPts val="0"/>
              </a:spcAft>
              <a:buClr>
                <a:srgbClr val="ADADAD"/>
              </a:buClr>
              <a:buSzPts val="1400"/>
              <a:buChar char="○"/>
            </a:pPr>
            <a:r>
              <a:rPr lang="en">
                <a:solidFill>
                  <a:srgbClr val="ADADAD"/>
                </a:solidFill>
              </a:rPr>
              <a:t>Organised into groups of 5 or 6 learners with 1-2 helpers</a:t>
            </a:r>
            <a:endParaRPr>
              <a:solidFill>
                <a:srgbClr val="ADADAD"/>
              </a:solidFill>
            </a:endParaRPr>
          </a:p>
          <a:p>
            <a:pPr marL="914400" lvl="1" indent="-317500" algn="l" rtl="0">
              <a:lnSpc>
                <a:spcPct val="115000"/>
              </a:lnSpc>
              <a:spcBef>
                <a:spcPts val="0"/>
              </a:spcBef>
              <a:spcAft>
                <a:spcPts val="0"/>
              </a:spcAft>
              <a:buClr>
                <a:srgbClr val="ADADAD"/>
              </a:buClr>
              <a:buSzPts val="1400"/>
              <a:buChar char="○"/>
            </a:pPr>
            <a:r>
              <a:rPr lang="en">
                <a:solidFill>
                  <a:srgbClr val="ADADAD"/>
                </a:solidFill>
              </a:rPr>
              <a:t>Get to know and ask others in your Zoom group</a:t>
            </a:r>
            <a:br>
              <a:rPr lang="en" b="1">
                <a:solidFill>
                  <a:srgbClr val="FF9900"/>
                </a:solidFill>
              </a:rPr>
            </a:br>
            <a:endParaRPr sz="800"/>
          </a:p>
          <a:p>
            <a:pPr marL="457200" lvl="0" indent="-342900" algn="l" rtl="0">
              <a:lnSpc>
                <a:spcPct val="115000"/>
              </a:lnSpc>
              <a:spcBef>
                <a:spcPts val="0"/>
              </a:spcBef>
              <a:spcAft>
                <a:spcPts val="0"/>
              </a:spcAft>
              <a:buClr>
                <a:srgbClr val="ADADAD"/>
              </a:buClr>
              <a:buSzPts val="1800"/>
              <a:buChar char="●"/>
            </a:pPr>
            <a:r>
              <a:rPr lang="en" b="1">
                <a:solidFill>
                  <a:srgbClr val="FF9900"/>
                </a:solidFill>
              </a:rPr>
              <a:t>Please ask for help - do not suffer in silence!</a:t>
            </a:r>
            <a:endParaRPr b="1">
              <a:solidFill>
                <a:srgbClr val="FF9900"/>
              </a:solidFill>
            </a:endParaRPr>
          </a:p>
          <a:p>
            <a:pPr marL="914400" lvl="1" indent="-317500" algn="l" rtl="0">
              <a:lnSpc>
                <a:spcPct val="115000"/>
              </a:lnSpc>
              <a:spcBef>
                <a:spcPts val="0"/>
              </a:spcBef>
              <a:spcAft>
                <a:spcPts val="0"/>
              </a:spcAft>
              <a:buClr>
                <a:srgbClr val="ADADAD"/>
              </a:buClr>
              <a:buSzPts val="1400"/>
              <a:buChar char="○"/>
            </a:pPr>
            <a:r>
              <a:rPr lang="en"/>
              <a:t>Come to main room and ask for help if needed!</a:t>
            </a:r>
            <a:endParaRPr b="1">
              <a:solidFill>
                <a:schemeClr val="accent4"/>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pic>
        <p:nvPicPr>
          <p:cNvPr id="4" name="Picture 3">
            <a:extLst>
              <a:ext uri="{FF2B5EF4-FFF2-40B4-BE49-F238E27FC236}">
                <a16:creationId xmlns:a16="http://schemas.microsoft.com/office/drawing/2014/main" id="{CA0F9123-DAF8-9D4C-8B4C-F2E119EC0151}"/>
              </a:ext>
            </a:extLst>
          </p:cNvPr>
          <p:cNvPicPr>
            <a:picLocks noChangeAspect="1"/>
          </p:cNvPicPr>
          <p:nvPr/>
        </p:nvPicPr>
        <p:blipFill>
          <a:blip r:embed="rId3"/>
          <a:stretch>
            <a:fillRect/>
          </a:stretch>
        </p:blipFill>
        <p:spPr>
          <a:xfrm>
            <a:off x="-1" y="0"/>
            <a:ext cx="9145647" cy="5143500"/>
          </a:xfrm>
          <a:prstGeom prst="rect">
            <a:avLst/>
          </a:prstGeom>
        </p:spPr>
      </p:pic>
      <p:sp>
        <p:nvSpPr>
          <p:cNvPr id="169" name="Google Shape;169;p21"/>
          <p:cNvSpPr txBox="1">
            <a:spLocks noGrp="1"/>
          </p:cNvSpPr>
          <p:nvPr>
            <p:ph type="ctrTitle"/>
          </p:nvPr>
        </p:nvSpPr>
        <p:spPr>
          <a:xfrm>
            <a:off x="311708" y="896975"/>
            <a:ext cx="8520600" cy="20526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5200"/>
              <a:buNone/>
            </a:pPr>
            <a:r>
              <a:rPr lang="en" sz="4400"/>
              <a:t>Intermediate Research Software Development in Python</a:t>
            </a:r>
            <a:endParaRPr sz="3200" i="1"/>
          </a:p>
        </p:txBody>
      </p:sp>
      <p:sp>
        <p:nvSpPr>
          <p:cNvPr id="170" name="Google Shape;170;p21"/>
          <p:cNvSpPr txBox="1">
            <a:spLocks noGrp="1"/>
          </p:cNvSpPr>
          <p:nvPr>
            <p:ph type="subTitle" idx="1"/>
          </p:nvPr>
        </p:nvSpPr>
        <p:spPr>
          <a:xfrm>
            <a:off x="8700" y="3138925"/>
            <a:ext cx="9144000" cy="13491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 sz="2300" i="1">
                <a:solidFill>
                  <a:schemeClr val="tx1"/>
                </a:solidFill>
              </a:rPr>
              <a:t>21 March 2023</a:t>
            </a:r>
            <a:endParaRPr sz="2300" i="1">
              <a:solidFill>
                <a:schemeClr val="tx1"/>
              </a:solidFill>
            </a:endParaRPr>
          </a:p>
          <a:p>
            <a:pPr marL="0" lvl="0" indent="0" algn="ctr" rtl="0">
              <a:spcBef>
                <a:spcPts val="0"/>
              </a:spcBef>
              <a:spcAft>
                <a:spcPts val="0"/>
              </a:spcAft>
              <a:buSzPts val="2800"/>
              <a:buNone/>
            </a:pPr>
            <a:r>
              <a:rPr lang="en" sz="2300">
                <a:solidFill>
                  <a:schemeClr val="tx1"/>
                </a:solidFill>
              </a:rPr>
              <a:t>Slides borrowed from Aleksandra </a:t>
            </a:r>
            <a:r>
              <a:rPr lang="en" sz="2300" err="1">
                <a:solidFill>
                  <a:schemeClr val="tx1"/>
                </a:solidFill>
              </a:rPr>
              <a:t>Nenadic</a:t>
            </a:r>
            <a:r>
              <a:rPr lang="en" sz="2300">
                <a:solidFill>
                  <a:schemeClr val="tx1"/>
                </a:solidFill>
              </a:rPr>
              <a:t>, Software Sustainability Institute</a:t>
            </a:r>
            <a:endParaRPr sz="2300" b="1">
              <a:solidFill>
                <a:schemeClr val="tx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2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Modern research is impossible without software</a:t>
            </a:r>
            <a:endParaRPr/>
          </a:p>
        </p:txBody>
      </p:sp>
      <p:sp>
        <p:nvSpPr>
          <p:cNvPr id="183" name="Google Shape;183;p2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SzPts val="1800"/>
              <a:buNone/>
            </a:pPr>
            <a:endParaRPr/>
          </a:p>
        </p:txBody>
      </p:sp>
      <p:pic>
        <p:nvPicPr>
          <p:cNvPr id="184" name="Google Shape;184;p23"/>
          <p:cNvPicPr preferRelativeResize="0"/>
          <p:nvPr/>
        </p:nvPicPr>
        <p:blipFill rotWithShape="1">
          <a:blip r:embed="rId3">
            <a:alphaModFix/>
          </a:blip>
          <a:srcRect/>
          <a:stretch/>
        </p:blipFill>
        <p:spPr>
          <a:xfrm>
            <a:off x="0" y="1143009"/>
            <a:ext cx="9144000" cy="2517648"/>
          </a:xfrm>
          <a:prstGeom prst="rect">
            <a:avLst/>
          </a:prstGeom>
          <a:noFill/>
          <a:ln>
            <a:noFill/>
          </a:ln>
        </p:spPr>
      </p:pic>
      <p:sp>
        <p:nvSpPr>
          <p:cNvPr id="185" name="Google Shape;185;p23"/>
          <p:cNvSpPr txBox="1"/>
          <p:nvPr/>
        </p:nvSpPr>
        <p:spPr>
          <a:xfrm>
            <a:off x="0" y="3629575"/>
            <a:ext cx="9144000" cy="1506600"/>
          </a:xfrm>
          <a:prstGeom prst="rect">
            <a:avLst/>
          </a:prstGeom>
          <a:solidFill>
            <a:schemeClr val="accent4"/>
          </a:solid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250"/>
              <a:buFont typeface="Arial"/>
              <a:buNone/>
            </a:pPr>
            <a:r>
              <a:rPr lang="en" sz="2050" b="1" i="0" u="none" strike="noStrike" cap="none">
                <a:solidFill>
                  <a:schemeClr val="dk2"/>
                </a:solidFill>
              </a:rPr>
              <a:t>From thrown-together scripts, through an abundance of complex spreadsheets, to the millions of lines of code behind large-scale infrastructure, there are few areas where software does not play a fundamental part in research</a:t>
            </a:r>
            <a:endParaRPr sz="1200" b="1" i="0" u="none" strike="noStrike" cap="none">
              <a:solidFill>
                <a:schemeClr val="dk2"/>
              </a:solidFill>
            </a:endParaRPr>
          </a:p>
        </p:txBody>
      </p:sp>
    </p:spTree>
  </p:cSld>
  <p:clrMapOvr>
    <a:masterClrMapping/>
  </p:clrMapOvr>
</p:sld>
</file>

<file path=ppt/theme/theme1.xml><?xml version="1.0" encoding="utf-8"?>
<a:theme xmlns:a="http://schemas.openxmlformats.org/drawingml/2006/main"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8C9242AECD975D4DA7B237C2E1E764BE" ma:contentTypeVersion="17" ma:contentTypeDescription="Create a new document." ma:contentTypeScope="" ma:versionID="1be0513f33b8b56d41f3672e10798c94">
  <xsd:schema xmlns:xsd="http://www.w3.org/2001/XMLSchema" xmlns:xs="http://www.w3.org/2001/XMLSchema" xmlns:p="http://schemas.microsoft.com/office/2006/metadata/properties" xmlns:ns2="375943d0-1737-420d-abae-750e225a1f6c" xmlns:ns3="dbccc4ca-e175-4642-95d3-c6632d06f78c" targetNamespace="http://schemas.microsoft.com/office/2006/metadata/properties" ma:root="true" ma:fieldsID="07e2b3c831e4ab52d79688af249289cb" ns2:_="" ns3:_="">
    <xsd:import namespace="375943d0-1737-420d-abae-750e225a1f6c"/>
    <xsd:import namespace="dbccc4ca-e175-4642-95d3-c6632d06f78c"/>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OCR" minOccurs="0"/>
                <xsd:element ref="ns2:MediaServiceGenerationTime" minOccurs="0"/>
                <xsd:element ref="ns2:MediaServiceEventHashCode" minOccurs="0"/>
                <xsd:element ref="ns2:MediaServiceDateTaken" minOccurs="0"/>
                <xsd:element ref="ns3:SharedWithUsers" minOccurs="0"/>
                <xsd:element ref="ns3:SharedWithDetails" minOccurs="0"/>
                <xsd:element ref="ns2:MediaServiceLocation" minOccurs="0"/>
                <xsd:element ref="ns2:lcf76f155ced4ddcb4097134ff3c332f" minOccurs="0"/>
                <xsd:element ref="ns3:TaxCatchAll" minOccurs="0"/>
                <xsd:element ref="ns2:MediaLengthInSecond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75943d0-1737-420d-abae-750e225a1f6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DateTaken" ma:index="15" nillable="true" ma:displayName="MediaServiceDateTaken" ma:hidden="true" ma:internalName="MediaServiceDateTaken" ma:readOnly="true">
      <xsd:simpleType>
        <xsd:restriction base="dms:Text"/>
      </xsd:simpleType>
    </xsd:element>
    <xsd:element name="MediaServiceLocation" ma:index="18" nillable="true" ma:displayName="Location" ma:internalName="MediaServiceLocation" ma:readOnly="true">
      <xsd:simpleType>
        <xsd:restriction base="dms:Text"/>
      </xsd:simpleType>
    </xsd:element>
    <xsd:element name="lcf76f155ced4ddcb4097134ff3c332f" ma:index="20" nillable="true" ma:taxonomy="true" ma:internalName="lcf76f155ced4ddcb4097134ff3c332f" ma:taxonomyFieldName="MediaServiceImageTags" ma:displayName="Image Tags" ma:readOnly="false" ma:fieldId="{5cf76f15-5ced-4ddc-b409-7134ff3c332f}" ma:taxonomyMulti="true" ma:sspId="c0ad629c-0c64-4cfd-a7c6-02f1c6e4954d" ma:termSetId="09814cd3-568e-fe90-9814-8d621ff8fb84" ma:anchorId="fba54fb3-c3e1-fe81-a776-ca4b69148c4d" ma:open="true" ma:isKeyword="false">
      <xsd:complexType>
        <xsd:sequence>
          <xsd:element ref="pc:Terms" minOccurs="0" maxOccurs="1"/>
        </xsd:sequence>
      </xsd:complexType>
    </xsd:element>
    <xsd:element name="MediaLengthInSeconds" ma:index="22" nillable="true" ma:displayName="MediaLengthInSeconds" ma:hidden="true" ma:internalName="MediaLengthInSeconds" ma:readOnly="true">
      <xsd:simpleType>
        <xsd:restriction base="dms:Unknown"/>
      </xsd:simpleType>
    </xsd:element>
    <xsd:element name="MediaServiceSearchProperties" ma:index="23"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dbccc4ca-e175-4642-95d3-c6632d06f78c"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element name="TaxCatchAll" ma:index="21" nillable="true" ma:displayName="Taxonomy Catch All Column" ma:hidden="true" ma:list="{ba9bfee0-987d-4126-a462-19846f6d7e75}" ma:internalName="TaxCatchAll" ma:showField="CatchAllData" ma:web="dbccc4ca-e175-4642-95d3-c6632d06f78c">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375943d0-1737-420d-abae-750e225a1f6c">
      <Terms xmlns="http://schemas.microsoft.com/office/infopath/2007/PartnerControls"/>
    </lcf76f155ced4ddcb4097134ff3c332f>
    <TaxCatchAll xmlns="dbccc4ca-e175-4642-95d3-c6632d06f78c"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8FF840F-824A-4243-9542-DAD13EA026E1}">
  <ds:schemaRefs>
    <ds:schemaRef ds:uri="375943d0-1737-420d-abae-750e225a1f6c"/>
    <ds:schemaRef ds:uri="dbccc4ca-e175-4642-95d3-c6632d06f78c"/>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0C30F4E7-F790-499C-A837-9C018CEC741F}">
  <ds:schemaRefs>
    <ds:schemaRef ds:uri="375943d0-1737-420d-abae-750e225a1f6c"/>
    <ds:schemaRef ds:uri="dbccc4ca-e175-4642-95d3-c6632d06f78c"/>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B4E50BE1-564B-409D-85F6-71B504232BA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On-screen Show (16:9)</PresentationFormat>
  <Slides>29</Slides>
  <Notes>28</Notes>
  <HiddenSlides>10</HiddenSlides>
  <ScaleCrop>false</ScaleCrop>
  <HeadingPairs>
    <vt:vector size="4" baseType="variant">
      <vt:variant>
        <vt:lpstr>Theme</vt:lpstr>
      </vt:variant>
      <vt:variant>
        <vt:i4>1</vt:i4>
      </vt:variant>
      <vt:variant>
        <vt:lpstr>Slide Titles</vt:lpstr>
      </vt:variant>
      <vt:variant>
        <vt:i4>29</vt:i4>
      </vt:variant>
    </vt:vector>
  </HeadingPairs>
  <TitlesOfParts>
    <vt:vector size="30" baseType="lpstr">
      <vt:lpstr>Simple Dark</vt:lpstr>
      <vt:lpstr>Why should we care about software?</vt:lpstr>
      <vt:lpstr>A typical research software lifecycle </vt:lpstr>
      <vt:lpstr>A typical research software lifecycle - in reality</vt:lpstr>
      <vt:lpstr>What could go wrong?</vt:lpstr>
      <vt:lpstr>Where are you?</vt:lpstr>
      <vt:lpstr>What's the story?</vt:lpstr>
      <vt:lpstr>Zoom etiquette &amp; instructions </vt:lpstr>
      <vt:lpstr>Intermediate Research Software Development in Python</vt:lpstr>
      <vt:lpstr>Modern research is impossible without software</vt:lpstr>
      <vt:lpstr>What is this course about?</vt:lpstr>
      <vt:lpstr>Why should we care about software we write?</vt:lpstr>
      <vt:lpstr>The software you write is important!</vt:lpstr>
      <vt:lpstr>When should you have considered how to engineer your software? </vt:lpstr>
      <vt:lpstr>Programming vs engineering </vt:lpstr>
      <vt:lpstr>Target audience</vt:lpstr>
      <vt:lpstr>PowerPoint Presentation</vt:lpstr>
      <vt:lpstr>Course outline</vt:lpstr>
      <vt:lpstr>How will the workshop run</vt:lpstr>
      <vt:lpstr>A final note …</vt:lpstr>
      <vt:lpstr>What questions do you have?</vt:lpstr>
      <vt:lpstr>Section 1: Setting Up Environment For Collaborative Code Development &amp; Intro to Our Software Project</vt:lpstr>
      <vt:lpstr>Tools Check</vt:lpstr>
      <vt:lpstr>Section 2: Ensuring Correctness of Software at Scale</vt:lpstr>
      <vt:lpstr>Section 3: Software Development as a Process</vt:lpstr>
      <vt:lpstr>Section 4: Collaborative Software Development for Reuse</vt:lpstr>
      <vt:lpstr>Section 5: Managing and Improving Software Over Its Lifetime    </vt:lpstr>
      <vt:lpstr>Daily schedule</vt:lpstr>
      <vt:lpstr>Congratulations! You have evolved from a simple programmer to a full-grown software engineer!</vt:lpstr>
      <vt:lpstr>Workshop wrap-up</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Why should we care about software?</dc:title>
  <cp:revision>1</cp:revision>
  <dcterms:modified xsi:type="dcterms:W3CDTF">2023-03-21T13:37:27Z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0x0101008C9242AECD975D4DA7B237C2E1E764BE</vt:lpwstr>
  </property>
  <property fmtid="{D5CDD505-2E9C-101B-9397-08002B2CF9AE}" pid="3" name="MediaServiceImageTags">
    <vt:lpwstr/>
  </property>
</Properties>
</file>